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448" r:id="rId2"/>
    <p:sldId id="277" r:id="rId3"/>
    <p:sldId id="280" r:id="rId4"/>
    <p:sldId id="446" r:id="rId5"/>
    <p:sldId id="447" r:id="rId6"/>
    <p:sldId id="311" r:id="rId7"/>
    <p:sldId id="312" r:id="rId8"/>
    <p:sldId id="314" r:id="rId9"/>
    <p:sldId id="315" r:id="rId10"/>
    <p:sldId id="323" r:id="rId11"/>
    <p:sldId id="318" r:id="rId12"/>
    <p:sldId id="319" r:id="rId13"/>
    <p:sldId id="320" r:id="rId14"/>
    <p:sldId id="321" r:id="rId15"/>
    <p:sldId id="310" r:id="rId16"/>
    <p:sldId id="322" r:id="rId17"/>
    <p:sldId id="425" r:id="rId18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76"/>
    <a:srgbClr val="E40139"/>
    <a:srgbClr val="DA0139"/>
    <a:srgbClr val="008385"/>
    <a:srgbClr val="DA254A"/>
    <a:srgbClr val="53FBFF"/>
    <a:srgbClr val="00CDD2"/>
    <a:srgbClr val="E97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29" autoAdjust="0"/>
  </p:normalViewPr>
  <p:slideViewPr>
    <p:cSldViewPr>
      <p:cViewPr varScale="1">
        <p:scale>
          <a:sx n="125" d="100"/>
          <a:sy n="125" d="100"/>
        </p:scale>
        <p:origin x="90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3D2C47-B4BB-4B65-973A-B4AA69C7FCC9}" type="datetimeFigureOut">
              <a:rPr lang="de-DE"/>
              <a:pPr>
                <a:defRPr/>
              </a:pPr>
              <a:t>25.05.2020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9FD9EF-6C32-4766-8113-9A316E7105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224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320ED-B0C9-4CBE-9FAC-CDEC9B5CB066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605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62CB9A-0389-41AC-88A4-65AFF3055B2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3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FD9EF-6C32-4766-8113-9A316E7105D1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817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04813"/>
            <a:ext cx="6302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857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39213" y="6356350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2B46C-6CD8-40B6-893E-459C974E8F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34E31-A5C8-4B17-95BD-7B865D5647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DE86F-160E-475D-9E26-6E4A8D169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1233150" y="0"/>
            <a:ext cx="1008063" cy="5013325"/>
          </a:xfrm>
          <a:prstGeom prst="rect">
            <a:avLst/>
          </a:prstGeom>
          <a:solidFill>
            <a:srgbClr val="00857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527050" y="1412875"/>
            <a:ext cx="10752138" cy="0"/>
          </a:xfrm>
          <a:prstGeom prst="line">
            <a:avLst/>
          </a:prstGeom>
          <a:ln>
            <a:solidFill>
              <a:srgbClr val="00857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1" descr="ib-world-school-logo-black-to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238" y="12271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455531" cy="1095375"/>
          </a:xfrm>
        </p:spPr>
        <p:txBody>
          <a:bodyPr/>
          <a:lstStyle>
            <a:lvl1pPr algn="l">
              <a:defRPr sz="4000">
                <a:solidFill>
                  <a:srgbClr val="008576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455531" cy="4525963"/>
          </a:xfrm>
        </p:spPr>
        <p:txBody>
          <a:bodyPr/>
          <a:lstStyle>
            <a:lvl1pPr>
              <a:defRPr>
                <a:latin typeface="Optima LT Pro" pitchFamily="34" charset="0"/>
              </a:defRPr>
            </a:lvl1pPr>
            <a:lvl2pPr>
              <a:defRPr>
                <a:latin typeface="Optima LT Pro" pitchFamily="34" charset="0"/>
              </a:defRPr>
            </a:lvl2pPr>
            <a:lvl3pPr>
              <a:defRPr>
                <a:latin typeface="Optima LT Pro" pitchFamily="34" charset="0"/>
              </a:defRPr>
            </a:lvl3pPr>
            <a:lvl4pPr>
              <a:defRPr>
                <a:latin typeface="Optima LT Pro" pitchFamily="34" charset="0"/>
              </a:defRPr>
            </a:lvl4pPr>
            <a:lvl5pPr>
              <a:defRPr>
                <a:latin typeface="Optima LT Pro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64C37-5946-48BE-9B06-860B8D63A0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1" descr="ib-world-school-logo-black-to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238" y="12271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8385"/>
                </a:solidFill>
                <a:latin typeface="Optima LT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A254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17FDE-CF13-4B24-AB0E-BC5AE05D65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1" descr="ib-world-school-logo-black-to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238" y="12271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85"/>
                </a:solidFill>
                <a:latin typeface="Optima LT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3A18AA-F5D6-41D7-A24A-A93E6E3DAA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/>
          <p:cNvCxnSpPr/>
          <p:nvPr userDrawn="1"/>
        </p:nvCxnSpPr>
        <p:spPr>
          <a:xfrm>
            <a:off x="527050" y="1412875"/>
            <a:ext cx="10752138" cy="0"/>
          </a:xfrm>
          <a:prstGeom prst="line">
            <a:avLst/>
          </a:prstGeom>
          <a:ln>
            <a:solidFill>
              <a:srgbClr val="00838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0" descr="ib-world-school-logo-black-to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238" y="12271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154740-C2BF-49F1-806B-189F26C85F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11" descr="ib-world-school-logo-black-to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238" y="12271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2696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A656-3922-4EAF-BAC2-AC4B6D26DD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11" descr="ib-world-school-logo-black-to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5238" y="1227138"/>
            <a:ext cx="6477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4CE5B5-0F38-4A44-9F7D-807CAB50F4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50C60-D310-4369-AA1D-0E507EA46C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 descr="brechtlogo schwarz auf gru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700" y="450850"/>
            <a:ext cx="6302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DAA18-2FE8-44D2-96BD-2EF4A04F81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526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3375"/>
            <a:ext cx="105267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0075C2-99E5-421C-A860-8A960AD5F1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hteck 6"/>
          <p:cNvSpPr/>
          <p:nvPr/>
        </p:nvSpPr>
        <p:spPr>
          <a:xfrm>
            <a:off x="11233150" y="0"/>
            <a:ext cx="1008063" cy="5013325"/>
          </a:xfrm>
          <a:prstGeom prst="rect">
            <a:avLst/>
          </a:prstGeom>
          <a:solidFill>
            <a:srgbClr val="00857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233150" y="5013325"/>
            <a:ext cx="1008063" cy="1844675"/>
          </a:xfrm>
          <a:prstGeom prst="rect">
            <a:avLst/>
          </a:prstGeom>
          <a:solidFill>
            <a:srgbClr val="E4013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ransition spd="slow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8576"/>
          </a:solidFill>
          <a:latin typeface="Optima LT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8576"/>
          </a:solidFill>
          <a:latin typeface="Optima LT Pro" panose="020B05020505080203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0139"/>
        </a:buClr>
        <a:buFont typeface="Arial" charset="0"/>
        <a:buChar char="•"/>
        <a:defRPr sz="3200" kern="1200">
          <a:solidFill>
            <a:schemeClr val="tx1"/>
          </a:solidFill>
          <a:latin typeface="Optima LT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254A"/>
        </a:buClr>
        <a:buFont typeface="Arial" charset="0"/>
        <a:buChar char="–"/>
        <a:defRPr sz="2800" kern="1200">
          <a:solidFill>
            <a:schemeClr val="tx1"/>
          </a:solidFill>
          <a:latin typeface="Optima LT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254A"/>
        </a:buClr>
        <a:buFont typeface="Arial" charset="0"/>
        <a:buChar char="•"/>
        <a:defRPr sz="2400" kern="1200">
          <a:solidFill>
            <a:schemeClr val="tx1"/>
          </a:solidFill>
          <a:latin typeface="Optima LT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254A"/>
        </a:buClr>
        <a:buFont typeface="Arial" charset="0"/>
        <a:buChar char="–"/>
        <a:defRPr sz="2000" kern="1200">
          <a:solidFill>
            <a:schemeClr val="tx1"/>
          </a:solidFill>
          <a:latin typeface="Optima LT Pro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254A"/>
        </a:buClr>
        <a:buFont typeface="Arial" charset="0"/>
        <a:buChar char="»"/>
        <a:defRPr sz="2000" kern="1200">
          <a:solidFill>
            <a:schemeClr val="tx1"/>
          </a:solidFill>
          <a:latin typeface="Optima LT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urswahlbogen%20IB%20Diploma%20Students.docx" TargetMode="External"/><Relationship Id="rId2" Type="http://schemas.openxmlformats.org/officeDocument/2006/relationships/hyperlink" Target="Kurswahlbogen%20IB%20Course%20Students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Schedule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o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Belegpla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4" descr="brechte petrol.jpg"/>
          <p:cNvPicPr>
            <a:picLocks noChangeAspect="1"/>
          </p:cNvPicPr>
          <p:nvPr/>
        </p:nvPicPr>
        <p:blipFill>
          <a:blip r:embed="rId3" cstate="print"/>
          <a:srcRect l="3333" t="20383" b="3593"/>
          <a:stretch>
            <a:fillRect/>
          </a:stretch>
        </p:blipFill>
        <p:spPr bwMode="auto">
          <a:xfrm>
            <a:off x="28575" y="1814513"/>
            <a:ext cx="11180763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el 1"/>
          <p:cNvSpPr>
            <a:spLocks noGrp="1"/>
          </p:cNvSpPr>
          <p:nvPr>
            <p:ph type="ctrTitle"/>
          </p:nvPr>
        </p:nvSpPr>
        <p:spPr>
          <a:xfrm>
            <a:off x="1558925" y="404813"/>
            <a:ext cx="8424863" cy="14097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400" b="1" dirty="0">
                <a:solidFill>
                  <a:srgbClr val="E40139"/>
                </a:solidFill>
              </a:rPr>
              <a:t>B</a:t>
            </a:r>
            <a:r>
              <a:rPr lang="de-DE" altLang="de-DE" sz="4400" b="1" dirty="0"/>
              <a:t>ertolt-</a:t>
            </a:r>
            <a:r>
              <a:rPr lang="de-DE" altLang="de-DE" sz="4400" b="1" dirty="0">
                <a:solidFill>
                  <a:srgbClr val="E40139"/>
                </a:solidFill>
              </a:rPr>
              <a:t>B</a:t>
            </a:r>
            <a:r>
              <a:rPr lang="de-DE" altLang="de-DE" sz="4400" b="1" dirty="0"/>
              <a:t>recht-Gymnasium</a:t>
            </a:r>
            <a:r>
              <a:rPr lang="de-DE" altLang="de-DE" sz="4000" b="1" dirty="0"/>
              <a:t/>
            </a:r>
            <a:br>
              <a:rPr lang="de-DE" altLang="de-DE" sz="4000" b="1" dirty="0"/>
            </a:br>
            <a:r>
              <a:rPr lang="de-DE" altLang="de-DE" sz="2200" b="1" dirty="0"/>
              <a:t>IB World School </a:t>
            </a:r>
            <a:r>
              <a:rPr lang="de-DE" altLang="de-DE" sz="2200" b="1" dirty="0">
                <a:solidFill>
                  <a:srgbClr val="E40139"/>
                </a:solidFill>
              </a:rPr>
              <a:t>I</a:t>
            </a:r>
            <a:r>
              <a:rPr lang="de-DE" altLang="de-DE" sz="2200" b="1" dirty="0"/>
              <a:t> </a:t>
            </a:r>
            <a:r>
              <a:rPr lang="de-DE" altLang="de-DE" sz="2200" b="1" dirty="0" err="1"/>
              <a:t>CertiLingua</a:t>
            </a:r>
            <a:r>
              <a:rPr lang="de-DE" altLang="de-DE" sz="2200" b="1" baseline="30000" dirty="0"/>
              <a:t>®</a:t>
            </a:r>
            <a:r>
              <a:rPr lang="de-DE" altLang="de-DE" sz="2200" b="1" dirty="0"/>
              <a:t>-Schule </a:t>
            </a:r>
            <a:r>
              <a:rPr lang="de-DE" altLang="de-DE" sz="2200" b="1" dirty="0">
                <a:solidFill>
                  <a:srgbClr val="E40139"/>
                </a:solidFill>
              </a:rPr>
              <a:t>I</a:t>
            </a:r>
            <a:r>
              <a:rPr lang="de-DE" altLang="de-DE" sz="2200" b="1" dirty="0"/>
              <a:t> Klimaschule Sachsen</a:t>
            </a:r>
            <a:endParaRPr lang="de-DE" altLang="de-DE" sz="2200" dirty="0"/>
          </a:p>
        </p:txBody>
      </p:sp>
      <p:sp>
        <p:nvSpPr>
          <p:cNvPr id="13316" name="Rechteck 6"/>
          <p:cNvSpPr>
            <a:spLocks noChangeArrowheads="1"/>
          </p:cNvSpPr>
          <p:nvPr/>
        </p:nvSpPr>
        <p:spPr bwMode="auto">
          <a:xfrm>
            <a:off x="4238625" y="2357438"/>
            <a:ext cx="3192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de-DE" altLang="de-DE" sz="2400" b="1" dirty="0">
                <a:solidFill>
                  <a:srgbClr val="E40139"/>
                </a:solidFill>
                <a:latin typeface="Optima LT Pro" pitchFamily="34" charset="0"/>
              </a:rPr>
              <a:t>www.bebe-dresden.de</a:t>
            </a:r>
          </a:p>
        </p:txBody>
      </p:sp>
      <p:pic>
        <p:nvPicPr>
          <p:cNvPr id="13317" name="Grafik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861" y="258763"/>
            <a:ext cx="670701" cy="6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Grafik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3" y="258763"/>
            <a:ext cx="1368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12" y="994042"/>
            <a:ext cx="1656954" cy="7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8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Lehrplaninhalte (2)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713" y="1600200"/>
            <a:ext cx="8511048" cy="452596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048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92E67E-2F71-4B56-9517-A36B2A44BA9D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5629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Probewahl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e-DE" dirty="0"/>
              <a:t>IB Kurswahlbogen</a:t>
            </a:r>
          </a:p>
          <a:p>
            <a:pPr>
              <a:buFont typeface="Arial" charset="0"/>
              <a:buNone/>
            </a:pPr>
            <a:r>
              <a:rPr lang="de-DE" dirty="0">
                <a:hlinkClick r:id="rId2" action="ppaction://hlinkfile"/>
              </a:rPr>
              <a:t>Course </a:t>
            </a:r>
            <a:r>
              <a:rPr lang="de-DE" dirty="0" err="1">
                <a:hlinkClick r:id="rId2" action="ppaction://hlinkfile"/>
              </a:rPr>
              <a:t>Students</a:t>
            </a:r>
            <a:endParaRPr lang="de-DE" dirty="0"/>
          </a:p>
          <a:p>
            <a:pPr>
              <a:buFont typeface="Arial" charset="0"/>
              <a:buNone/>
            </a:pPr>
            <a:r>
              <a:rPr lang="de-DE" dirty="0">
                <a:hlinkClick r:id="rId3" action="ppaction://hlinkfile"/>
              </a:rPr>
              <a:t>Diploma </a:t>
            </a:r>
            <a:r>
              <a:rPr lang="de-DE" dirty="0" err="1">
                <a:hlinkClick r:id="rId3" action="ppaction://hlinkfile"/>
              </a:rPr>
              <a:t>Students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253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CE09E8-D653-4FEA-BFBF-B1188A727214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Unterrichtsorganisation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08576"/>
                </a:solidFill>
              </a:rPr>
              <a:t>Klassenstufe 10: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2x45 Minuten pro Woche alle Fächer in Epochen plus Kompakttage</a:t>
            </a:r>
            <a:br>
              <a:rPr lang="de-DE" sz="2800" dirty="0"/>
            </a:br>
            <a:r>
              <a:rPr lang="de-DE" sz="2800" dirty="0"/>
              <a:t>insgesamt 10-16 Unterrichtsstunden pro Fach</a:t>
            </a:r>
          </a:p>
          <a:p>
            <a:r>
              <a:rPr lang="de-DE" sz="2800" dirty="0">
                <a:hlinkClick r:id="rId2" action="ppaction://hlinkfile"/>
              </a:rPr>
              <a:t>Schedule</a:t>
            </a:r>
            <a:endParaRPr lang="de-DE" sz="2800" dirty="0"/>
          </a:p>
          <a:p>
            <a:r>
              <a:rPr lang="de-DE" sz="2800" dirty="0">
                <a:solidFill>
                  <a:srgbClr val="008576"/>
                </a:solidFill>
              </a:rPr>
              <a:t>Jahrgangsstufe 11 und 12: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1x90 Minuten TOK im Rahmen der 35 Wochenstunden der sächsischen Stundentafel;</a:t>
            </a:r>
            <a:br>
              <a:rPr lang="de-DE" sz="2800" dirty="0"/>
            </a:br>
            <a:r>
              <a:rPr lang="de-DE" sz="2800" dirty="0"/>
              <a:t>1x90 Minuten pro Woche alle 6 Fächer in Epochen plus Kompakttage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355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99A7E9-C398-421D-B7E0-D72AC0224B1C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CAS, Extended Essay, Internal Assessments</a:t>
            </a:r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CAS</a:t>
            </a:r>
          </a:p>
          <a:p>
            <a:r>
              <a:rPr lang="de-DE"/>
              <a:t>Extended Essay = Komplexe Leistung</a:t>
            </a:r>
          </a:p>
          <a:p>
            <a:r>
              <a:rPr lang="de-DE"/>
              <a:t>Internal Assessments </a:t>
            </a:r>
          </a:p>
          <a:p>
            <a:pPr lvl="1"/>
            <a:r>
              <a:rPr lang="de-DE"/>
              <a:t>Historical Investigation</a:t>
            </a:r>
          </a:p>
          <a:p>
            <a:pPr lvl="1"/>
            <a:r>
              <a:rPr lang="de-DE"/>
              <a:t>Mathematical Exploration</a:t>
            </a:r>
          </a:p>
          <a:p>
            <a:pPr lvl="1"/>
            <a:r>
              <a:rPr lang="de-DE"/>
              <a:t>Sciences</a:t>
            </a:r>
          </a:p>
          <a:p>
            <a:pPr lvl="1"/>
            <a:r>
              <a:rPr lang="de-DE"/>
              <a:t>TOK Essay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458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847D4-3BE8-460C-B03C-BF0553723D25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nächsten Schritte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Abgabe des Kurswahlbogens bei Herrn Eichler bis </a:t>
            </a:r>
            <a:r>
              <a:rPr lang="de-DE" dirty="0">
                <a:solidFill>
                  <a:srgbClr val="E40139"/>
                </a:solidFill>
              </a:rPr>
              <a:t>22.06.2020</a:t>
            </a:r>
          </a:p>
          <a:p>
            <a:r>
              <a:rPr lang="de-DE" dirty="0"/>
              <a:t>Rückgabe eines Exemplars der Vereinbarung bis </a:t>
            </a:r>
            <a:r>
              <a:rPr lang="de-DE" dirty="0">
                <a:solidFill>
                  <a:srgbClr val="E40139"/>
                </a:solidFill>
              </a:rPr>
              <a:t>06.07.2020</a:t>
            </a:r>
            <a:r>
              <a:rPr lang="de-DE" dirty="0"/>
              <a:t> bei Herrn Eichler</a:t>
            </a:r>
          </a:p>
          <a:p>
            <a:r>
              <a:rPr lang="de-DE" dirty="0"/>
              <a:t>Überweisung des Elternbeitrages bis </a:t>
            </a:r>
            <a:r>
              <a:rPr lang="de-DE" dirty="0">
                <a:solidFill>
                  <a:srgbClr val="DA254A"/>
                </a:solidFill>
              </a:rPr>
              <a:t>31.08.2020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560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C9497C-49B1-4491-A291-60DCF17355D2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Eure Fragen</a:t>
            </a:r>
          </a:p>
        </p:txBody>
      </p:sp>
      <p:pic>
        <p:nvPicPr>
          <p:cNvPr id="26626" name="Inhaltsplatzhalter 6" descr="Datei:Handzeichen Meldung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81076" y="1600200"/>
            <a:ext cx="1712322" cy="4525963"/>
          </a:xfrm>
          <a:noFill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663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B1291-AC88-4573-84D5-810A339A6139}" type="slidenum">
              <a:rPr lang="de-DE" altLang="de-DE" smtClean="0"/>
              <a:pPr/>
              <a:t>15</a:t>
            </a:fld>
            <a:endParaRPr lang="de-DE" alt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713" t="9833" r="9068" b="10719"/>
          <a:stretch>
            <a:fillRect/>
          </a:stretch>
        </p:blipFill>
        <p:spPr bwMode="auto">
          <a:xfrm>
            <a:off x="1919288" y="1700213"/>
            <a:ext cx="59880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 Erfolg!</a:t>
            </a:r>
          </a:p>
        </p:txBody>
      </p:sp>
      <p:sp>
        <p:nvSpPr>
          <p:cNvPr id="27654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de-DE" b="1">
              <a:solidFill>
                <a:srgbClr val="E40139"/>
              </a:solidFill>
            </a:endParaRPr>
          </a:p>
          <a:p>
            <a:pPr algn="ctr">
              <a:buFont typeface="Arial" charset="0"/>
              <a:buNone/>
            </a:pPr>
            <a:r>
              <a:rPr lang="de-DE" b="1">
                <a:solidFill>
                  <a:srgbClr val="E40139"/>
                </a:solidFill>
              </a:rPr>
              <a:t>www.bebe-dresden.de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765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F3747-80A4-4AA7-9201-6B46AD58D94E}" type="slidenum">
              <a:rPr lang="de-DE" altLang="de-DE" smtClean="0"/>
              <a:pPr/>
              <a:t>16</a:t>
            </a:fld>
            <a:endParaRPr lang="de-DE" altLang="de-DE"/>
          </a:p>
        </p:txBody>
      </p:sp>
      <p:pic>
        <p:nvPicPr>
          <p:cNvPr id="27655" name="Grafik 8" descr="brecht s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429000"/>
            <a:ext cx="842962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3379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13BE13-1A63-4846-870A-28C1F9F36377}" type="slidenum">
              <a:rPr lang="de-DE" altLang="de-DE"/>
              <a:pPr/>
              <a:t>17</a:t>
            </a:fld>
            <a:endParaRPr lang="de-DE" altLang="de-DE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713" t="9833" r="9068" b="10719"/>
          <a:stretch>
            <a:fillRect/>
          </a:stretch>
        </p:blipFill>
        <p:spPr>
          <a:xfrm>
            <a:off x="766763" y="549275"/>
            <a:ext cx="6007100" cy="3973513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3024"/>
          <a:stretch>
            <a:fillRect/>
          </a:stretch>
        </p:blipFill>
        <p:spPr bwMode="auto">
          <a:xfrm>
            <a:off x="4965700" y="4705350"/>
            <a:ext cx="6121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970463" y="4792663"/>
            <a:ext cx="3239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3200" dirty="0">
                <a:solidFill>
                  <a:srgbClr val="E40139"/>
                </a:solidFill>
                <a:latin typeface="Optima LT Pro" pitchFamily="34" charset="0"/>
              </a:rPr>
              <a:t>Eure Fragen bitte.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1992313" y="487363"/>
            <a:ext cx="7772400" cy="2365375"/>
          </a:xfrm>
        </p:spPr>
        <p:txBody>
          <a:bodyPr/>
          <a:lstStyle/>
          <a:p>
            <a:pPr eaLnBrk="1" hangingPunct="1"/>
            <a:r>
              <a:rPr lang="de-DE" altLang="de-DE" sz="4000" b="1" dirty="0"/>
              <a:t>IB-Kurswahl</a:t>
            </a:r>
            <a:endParaRPr lang="de-DE" altLang="de-DE" baseline="30000" dirty="0"/>
          </a:p>
        </p:txBody>
      </p:sp>
      <p:pic>
        <p:nvPicPr>
          <p:cNvPr id="15363" name="Grafik 13" descr="brecht mit brille schmal bunt.jpg"/>
          <p:cNvPicPr>
            <a:picLocks noChangeAspect="1"/>
          </p:cNvPicPr>
          <p:nvPr/>
        </p:nvPicPr>
        <p:blipFill>
          <a:blip r:embed="rId2" cstate="print"/>
          <a:srcRect t="1817" r="-63"/>
          <a:stretch>
            <a:fillRect/>
          </a:stretch>
        </p:blipFill>
        <p:spPr bwMode="auto">
          <a:xfrm>
            <a:off x="1538288" y="3030538"/>
            <a:ext cx="8401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9" descr="dp-programme-logo-en.png">
            <a:extLst>
              <a:ext uri="{FF2B5EF4-FFF2-40B4-BE49-F238E27FC236}">
                <a16:creationId xmlns:a16="http://schemas.microsoft.com/office/drawing/2014/main" xmlns="" id="{1E4352DB-A59D-4686-B01C-C3FDA34323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6" y="116632"/>
            <a:ext cx="4140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Programm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/>
              <a:t>IB-Bedingungen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/>
              <a:t>LK-Fächer für das sächsische Abitur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/>
              <a:t>Probewahl IB-Fächer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/>
              <a:t>Unterrichtsorganisation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DE" dirty="0"/>
              <a:t>CAS, Extended Essay, Internal Assessments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endParaRPr lang="de-DE" alt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434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906E69-A9EA-46C2-BDD4-E06415F36C7E}" type="slidenum">
              <a:rPr lang="de-DE" altLang="de-DE" smtClean="0"/>
              <a:pPr/>
              <a:t>3</a:t>
            </a:fld>
            <a:endParaRPr lang="de-DE" altLang="de-DE"/>
          </a:p>
        </p:txBody>
      </p:sp>
      <p:pic>
        <p:nvPicPr>
          <p:cNvPr id="14343" name="Grafik 9" descr="dp-programme-logo-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938" y="5013326"/>
            <a:ext cx="4140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5275" cy="1095375"/>
          </a:xfrm>
        </p:spPr>
        <p:txBody>
          <a:bodyPr/>
          <a:lstStyle/>
          <a:p>
            <a:r>
              <a:rPr lang="de-DE" altLang="de-DE"/>
              <a:t>IB-Schüler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741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D09C7B-0128-42CD-903D-30BBE0C3AC7E}" type="slidenum">
              <a:rPr lang="de-DE" altLang="de-DE"/>
              <a:pPr/>
              <a:t>4</a:t>
            </a:fld>
            <a:endParaRPr lang="de-DE" alt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239286"/>
              </p:ext>
            </p:extLst>
          </p:nvPr>
        </p:nvGraphicFramePr>
        <p:xfrm>
          <a:off x="609600" y="1557338"/>
          <a:ext cx="10239374" cy="49676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4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84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9534">
                <a:tc>
                  <a:txBody>
                    <a:bodyPr/>
                    <a:lstStyle/>
                    <a:p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Jahr</a:t>
                      </a:r>
                    </a:p>
                  </a:txBody>
                  <a:tcPr marL="91438" marR="91438" marT="45686" marB="45686">
                    <a:solidFill>
                      <a:srgbClr val="E401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IB-Schüler</a:t>
                      </a:r>
                    </a:p>
                  </a:txBody>
                  <a:tcPr marL="91438" marR="91438" marT="45686" marB="45686">
                    <a:solidFill>
                      <a:srgbClr val="E401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 err="1">
                          <a:latin typeface="Optima LT Pro" panose="020B0502050508020304" pitchFamily="34" charset="0"/>
                        </a:rPr>
                        <a:t>Diploma</a:t>
                      </a:r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 </a:t>
                      </a:r>
                      <a:r>
                        <a:rPr lang="de-DE" sz="2400" b="0" dirty="0" err="1">
                          <a:latin typeface="Optima LT Pro" panose="020B0502050508020304" pitchFamily="34" charset="0"/>
                        </a:rPr>
                        <a:t>Students</a:t>
                      </a:r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 / </a:t>
                      </a:r>
                      <a:br>
                        <a:rPr lang="de-DE" sz="2400" b="0" dirty="0">
                          <a:latin typeface="Optima LT Pro" panose="020B0502050508020304" pitchFamily="34" charset="0"/>
                        </a:rPr>
                      </a:br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Course </a:t>
                      </a:r>
                      <a:r>
                        <a:rPr lang="de-DE" sz="2400" b="0" dirty="0" err="1">
                          <a:latin typeface="Optima LT Pro" panose="020B0502050508020304" pitchFamily="34" charset="0"/>
                        </a:rPr>
                        <a:t>Students</a:t>
                      </a:r>
                      <a:endParaRPr lang="de-DE" sz="2400" b="0" dirty="0">
                        <a:latin typeface="Optima LT Pro" panose="020B0502050508020304" pitchFamily="34" charset="0"/>
                      </a:endParaRPr>
                    </a:p>
                  </a:txBody>
                  <a:tcPr marL="91438" marR="91438" marT="45686" marB="45686">
                    <a:solidFill>
                      <a:srgbClr val="E401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IB </a:t>
                      </a:r>
                      <a:r>
                        <a:rPr lang="de-DE" sz="2400" b="0" dirty="0" err="1">
                          <a:latin typeface="Optima LT Pro" panose="020B0502050508020304" pitchFamily="34" charset="0"/>
                        </a:rPr>
                        <a:t>Diploma</a:t>
                      </a:r>
                      <a:r>
                        <a:rPr lang="de-DE" sz="2400" b="0" dirty="0">
                          <a:latin typeface="Optima LT Pro" panose="020B0502050508020304" pitchFamily="34" charset="0"/>
                        </a:rPr>
                        <a:t> </a:t>
                      </a:r>
                      <a:r>
                        <a:rPr lang="de-DE" sz="2400" b="0" dirty="0" err="1">
                          <a:latin typeface="Optima LT Pro" panose="020B0502050508020304" pitchFamily="34" charset="0"/>
                        </a:rPr>
                        <a:t>awarded</a:t>
                      </a:r>
                      <a:endParaRPr lang="de-DE" sz="2400" b="0" dirty="0">
                        <a:latin typeface="Optima LT Pro" panose="020B0502050508020304" pitchFamily="34" charset="0"/>
                      </a:endParaRPr>
                    </a:p>
                  </a:txBody>
                  <a:tcPr marL="91438" marR="91438" marT="45686" marB="45686">
                    <a:solidFill>
                      <a:srgbClr val="E40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2013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13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10 / 3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5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2014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21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12 / 9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11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2015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19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14 /</a:t>
                      </a:r>
                      <a:r>
                        <a:rPr lang="de-DE" sz="2800" baseline="0" dirty="0">
                          <a:latin typeface="Optima LT Pro" panose="020B0502050508020304" pitchFamily="34" charset="0"/>
                        </a:rPr>
                        <a:t> 5</a:t>
                      </a:r>
                      <a:endParaRPr lang="de-DE" sz="2800" dirty="0">
                        <a:latin typeface="Optima LT Pro" panose="020B0502050508020304" pitchFamily="34" charset="0"/>
                      </a:endParaRP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13 </a:t>
                      </a:r>
                      <a:endParaRPr lang="de-DE" sz="2400" dirty="0">
                        <a:latin typeface="Optima LT Pro" panose="020B0502050508020304" pitchFamily="34" charset="0"/>
                      </a:endParaRP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2016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15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11 / 4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9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2017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21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11 / 10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8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2018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16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10 / 6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8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2019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18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8/10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8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271507805"/>
                  </a:ext>
                </a:extLst>
              </a:tr>
              <a:tr h="515698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anose="020B0502050508020304" pitchFamily="34" charset="0"/>
                        </a:rPr>
                        <a:t>2020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36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9/27</a:t>
                      </a:r>
                    </a:p>
                  </a:txBody>
                  <a:tcPr marL="91438" marR="91438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latin typeface="Optima LT Pro" panose="020B0502050508020304" pitchFamily="34" charset="0"/>
                        </a:rPr>
                        <a:t>9</a:t>
                      </a:r>
                    </a:p>
                  </a:txBody>
                  <a:tcPr marL="91438" marR="91438" marT="45686" marB="4568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3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55275" cy="1095375"/>
          </a:xfrm>
        </p:spPr>
        <p:txBody>
          <a:bodyPr/>
          <a:lstStyle/>
          <a:p>
            <a:r>
              <a:rPr lang="de-DE" altLang="de-DE" dirty="0"/>
              <a:t>IB-Kandidaten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741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007BE-D0FC-4CE6-8138-03EAB122FB33}" type="slidenum">
              <a:rPr lang="de-DE" altLang="de-DE"/>
              <a:pPr/>
              <a:t>5</a:t>
            </a:fld>
            <a:endParaRPr lang="de-DE" alt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155691"/>
              </p:ext>
            </p:extLst>
          </p:nvPr>
        </p:nvGraphicFramePr>
        <p:xfrm>
          <a:off x="609600" y="1557339"/>
          <a:ext cx="9950896" cy="45247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7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6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6349">
                <a:tc>
                  <a:txBody>
                    <a:bodyPr/>
                    <a:lstStyle/>
                    <a:p>
                      <a:r>
                        <a:rPr lang="de-DE" sz="3200" b="1" dirty="0">
                          <a:latin typeface="Optima LT Pro" panose="020B0502050508020304" pitchFamily="34" charset="0"/>
                        </a:rPr>
                        <a:t>Jahr</a:t>
                      </a:r>
                    </a:p>
                  </a:txBody>
                  <a:tcPr marL="91438" marR="91438" marT="45688" marB="45688">
                    <a:solidFill>
                      <a:srgbClr val="E401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>
                          <a:latin typeface="Optima LT Pro" panose="020B0502050508020304" pitchFamily="34" charset="0"/>
                        </a:rPr>
                        <a:t>IB-Schüler</a:t>
                      </a:r>
                    </a:p>
                  </a:txBody>
                  <a:tcPr marL="91438" marR="91438" marT="45688" marB="45688">
                    <a:solidFill>
                      <a:srgbClr val="E401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err="1">
                          <a:latin typeface="Optima LT Pro" panose="020B0502050508020304" pitchFamily="34" charset="0"/>
                        </a:rPr>
                        <a:t>Diploma</a:t>
                      </a:r>
                      <a:r>
                        <a:rPr lang="de-DE" sz="3200" b="1" dirty="0">
                          <a:latin typeface="Optima LT Pro" panose="020B0502050508020304" pitchFamily="34" charset="0"/>
                        </a:rPr>
                        <a:t> </a:t>
                      </a:r>
                      <a:r>
                        <a:rPr lang="de-DE" sz="3200" b="1" dirty="0" err="1">
                          <a:latin typeface="Optima LT Pro" panose="020B0502050508020304" pitchFamily="34" charset="0"/>
                        </a:rPr>
                        <a:t>Students</a:t>
                      </a:r>
                      <a:r>
                        <a:rPr lang="de-DE" sz="3200" b="1" dirty="0">
                          <a:latin typeface="Optima LT Pro" panose="020B0502050508020304" pitchFamily="34" charset="0"/>
                        </a:rPr>
                        <a:t> / </a:t>
                      </a:r>
                      <a:br>
                        <a:rPr lang="de-DE" sz="3200" b="1" dirty="0">
                          <a:latin typeface="Optima LT Pro" panose="020B0502050508020304" pitchFamily="34" charset="0"/>
                        </a:rPr>
                      </a:br>
                      <a:r>
                        <a:rPr lang="de-DE" sz="3200" b="1" dirty="0">
                          <a:latin typeface="Optima LT Pro" panose="020B0502050508020304" pitchFamily="34" charset="0"/>
                        </a:rPr>
                        <a:t>Course </a:t>
                      </a:r>
                      <a:r>
                        <a:rPr lang="de-DE" sz="3200" b="1" dirty="0" err="1">
                          <a:latin typeface="Optima LT Pro" panose="020B0502050508020304" pitchFamily="34" charset="0"/>
                        </a:rPr>
                        <a:t>Students</a:t>
                      </a:r>
                      <a:endParaRPr lang="de-DE" sz="3200" b="1" dirty="0">
                        <a:latin typeface="Optima LT Pro" panose="020B0502050508020304" pitchFamily="34" charset="0"/>
                      </a:endParaRPr>
                    </a:p>
                  </a:txBody>
                  <a:tcPr marL="91438" marR="91438" marT="45688" marB="45688">
                    <a:solidFill>
                      <a:srgbClr val="E40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502">
                <a:tc>
                  <a:txBody>
                    <a:bodyPr/>
                    <a:lstStyle/>
                    <a:p>
                      <a:r>
                        <a:rPr lang="de-DE" sz="3200" dirty="0">
                          <a:latin typeface="Optima LT Pro" panose="020B0502050508020304" pitchFamily="34" charset="0"/>
                        </a:rPr>
                        <a:t>2020</a:t>
                      </a: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36</a:t>
                      </a: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9/27</a:t>
                      </a:r>
                    </a:p>
                  </a:txBody>
                  <a:tcPr marL="91438" marR="91438" marT="45688" marB="456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502">
                <a:tc>
                  <a:txBody>
                    <a:bodyPr/>
                    <a:lstStyle/>
                    <a:p>
                      <a:r>
                        <a:rPr lang="de-DE" sz="3200" dirty="0">
                          <a:latin typeface="Optima LT Pro" panose="020B0502050508020304" pitchFamily="34" charset="0"/>
                        </a:rPr>
                        <a:t>2021</a:t>
                      </a: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41</a:t>
                      </a: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27/14</a:t>
                      </a:r>
                    </a:p>
                  </a:txBody>
                  <a:tcPr marL="91438" marR="91438" marT="45688" marB="45688"/>
                </a:tc>
                <a:extLst>
                  <a:ext uri="{0D108BD9-81ED-4DB2-BD59-A6C34878D82A}">
                    <a16:rowId xmlns:a16="http://schemas.microsoft.com/office/drawing/2014/main" xmlns="" val="2718007785"/>
                  </a:ext>
                </a:extLst>
              </a:tr>
              <a:tr h="864502">
                <a:tc>
                  <a:txBody>
                    <a:bodyPr/>
                    <a:lstStyle/>
                    <a:p>
                      <a:r>
                        <a:rPr lang="de-DE" sz="3200" dirty="0">
                          <a:latin typeface="Optima LT Pro" panose="020B0502050508020304" pitchFamily="34" charset="0"/>
                        </a:rPr>
                        <a:t>2020</a:t>
                      </a: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55</a:t>
                      </a: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49/6</a:t>
                      </a:r>
                    </a:p>
                  </a:txBody>
                  <a:tcPr marL="91438" marR="91438" marT="45688" marB="456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502">
                <a:tc>
                  <a:txBody>
                    <a:bodyPr/>
                    <a:lstStyle/>
                    <a:p>
                      <a:r>
                        <a:rPr lang="de-DE" sz="3200" dirty="0">
                          <a:latin typeface="Optima LT Pro" panose="020B0502050508020304" pitchFamily="34" charset="0"/>
                        </a:rPr>
                        <a:t>2023</a:t>
                      </a:r>
                    </a:p>
                  </a:txBody>
                  <a:tcPr marL="91438" marR="91438" marT="45688" marB="456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Optima LT Pro" panose="020B0502050508020304" pitchFamily="34" charset="0"/>
                        </a:rPr>
                        <a:t>36</a:t>
                      </a:r>
                    </a:p>
                  </a:txBody>
                  <a:tcPr marL="91438" marR="91438" marT="45688" marB="4568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200" dirty="0">
                        <a:latin typeface="Optima LT Pro" panose="020B0502050508020304" pitchFamily="34" charset="0"/>
                      </a:endParaRPr>
                    </a:p>
                  </a:txBody>
                  <a:tcPr marL="91438" marR="91438" marT="45688" marB="4568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19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842250" cy="1095375"/>
          </a:xfrm>
        </p:spPr>
        <p:txBody>
          <a:bodyPr/>
          <a:lstStyle/>
          <a:p>
            <a:r>
              <a:rPr lang="de-DE" dirty="0"/>
              <a:t>IB Diploma Programme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6389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F47263-259A-47AA-9A54-548FF47F1F98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7" name="Inhaltsplatzhalter 6" descr="D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9514" y="1681163"/>
            <a:ext cx="3849687" cy="3848100"/>
          </a:xfrm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960096" y="5373216"/>
            <a:ext cx="4176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DA254A"/>
                </a:solidFill>
                <a:latin typeface="Optima LT Pro" pitchFamily="34" charset="0"/>
                <a:hlinkClick r:id="rId3"/>
              </a:rPr>
              <a:t>http://www.ibo.org/</a:t>
            </a:r>
            <a:r>
              <a:rPr lang="de-DE" sz="3600" dirty="0">
                <a:solidFill>
                  <a:srgbClr val="DA254A"/>
                </a:solidFill>
                <a:latin typeface="Optima LT Pro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Sächsisches Abitur + IB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Abitur Kurswahl Kl. 11-12 (KU oder MU, </a:t>
            </a:r>
            <a:r>
              <a:rPr lang="de-DE" sz="2800" dirty="0" err="1"/>
              <a:t>Astro</a:t>
            </a:r>
            <a:r>
              <a:rPr lang="de-DE" sz="2800" dirty="0"/>
              <a:t>, Philo, GRW, TOK)</a:t>
            </a:r>
          </a:p>
          <a:p>
            <a:r>
              <a:rPr lang="de-DE" sz="2800" dirty="0">
                <a:hlinkClick r:id="rId2" action="ppaction://hlinkfile"/>
              </a:rPr>
              <a:t>Belegplan</a:t>
            </a:r>
            <a:endParaRPr lang="de-DE" sz="2800" dirty="0"/>
          </a:p>
          <a:p>
            <a:r>
              <a:rPr lang="de-DE" sz="2800" dirty="0"/>
              <a:t>IB Kurswahl Kl. 11-12</a:t>
            </a:r>
          </a:p>
          <a:p>
            <a:pPr lvl="1"/>
            <a:r>
              <a:rPr lang="de-DE" dirty="0"/>
              <a:t>6 Fächer </a:t>
            </a:r>
            <a:r>
              <a:rPr lang="de-DE" dirty="0" smtClean="0"/>
              <a:t>(müssen auch im Abitur belegt werden)</a:t>
            </a:r>
            <a:endParaRPr lang="de-DE" dirty="0"/>
          </a:p>
          <a:p>
            <a:pPr lvl="1"/>
            <a:r>
              <a:rPr lang="de-DE" dirty="0"/>
              <a:t>Theory </a:t>
            </a:r>
            <a:r>
              <a:rPr lang="de-DE" dirty="0" err="1"/>
              <a:t>of</a:t>
            </a:r>
            <a:r>
              <a:rPr lang="de-DE" dirty="0"/>
              <a:t> Knowledge</a:t>
            </a:r>
          </a:p>
          <a:p>
            <a:pPr lvl="1"/>
            <a:r>
              <a:rPr lang="de-DE" dirty="0" smtClean="0"/>
              <a:t>Zusätzliches </a:t>
            </a:r>
            <a:r>
              <a:rPr lang="de-DE" dirty="0"/>
              <a:t>Engagement:  CAS + Essays (Arbeiten)</a:t>
            </a:r>
          </a:p>
          <a:p>
            <a:r>
              <a:rPr lang="de-DE" dirty="0"/>
              <a:t>IB Kurswahl Kl. 10</a:t>
            </a:r>
          </a:p>
          <a:p>
            <a:pPr lvl="1"/>
            <a:r>
              <a:rPr lang="de-DE" dirty="0" smtClean="0"/>
              <a:t>6 IB-Fächer für </a:t>
            </a:r>
            <a:r>
              <a:rPr lang="de-DE" dirty="0" err="1" smtClean="0"/>
              <a:t>Jgst</a:t>
            </a:r>
            <a:r>
              <a:rPr lang="de-DE" dirty="0" smtClean="0"/>
              <a:t>. 11/12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741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D7E052-8999-402B-8739-4A01FBD2AE74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Auswahl der IB-Fächer am </a:t>
            </a:r>
            <a:r>
              <a:rPr lang="de-DE">
                <a:solidFill>
                  <a:srgbClr val="E40139"/>
                </a:solidFill>
              </a:rPr>
              <a:t>B</a:t>
            </a:r>
            <a:r>
              <a:rPr lang="de-DE"/>
              <a:t>e</a:t>
            </a:r>
            <a:r>
              <a:rPr lang="de-DE">
                <a:solidFill>
                  <a:srgbClr val="E40139"/>
                </a:solidFill>
              </a:rPr>
              <a:t>B</a:t>
            </a:r>
            <a:r>
              <a:rPr lang="de-DE"/>
              <a:t>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454426" cy="475288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99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5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933">
                <a:tc>
                  <a:txBody>
                    <a:bodyPr/>
                    <a:lstStyle/>
                    <a:p>
                      <a:r>
                        <a:rPr lang="de-DE" sz="2800" dirty="0" err="1">
                          <a:latin typeface="Optima LT Pro" pitchFamily="34" charset="0"/>
                        </a:rPr>
                        <a:t>Gr</a:t>
                      </a:r>
                      <a:r>
                        <a:rPr lang="de-DE" sz="2800" dirty="0">
                          <a:latin typeface="Optima LT Pro" pitchFamily="34" charset="0"/>
                        </a:rPr>
                        <a:t>.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Optima LT Pro" pitchFamily="34" charset="0"/>
                        </a:rPr>
                        <a:t>Subject</a:t>
                      </a: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933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Optima LT Pro" pitchFamily="34" charset="0"/>
                        </a:rPr>
                        <a:t>1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German and Literature A HL </a:t>
                      </a:r>
                      <a:r>
                        <a:rPr lang="en-GB" sz="2400" b="1" dirty="0" err="1">
                          <a:solidFill>
                            <a:srgbClr val="008576"/>
                          </a:solidFill>
                          <a:latin typeface="Optima LT Pro" pitchFamily="34" charset="0"/>
                        </a:rPr>
                        <a:t>verbindlich</a:t>
                      </a:r>
                      <a:endParaRPr lang="de-DE" sz="2400" b="1" dirty="0">
                        <a:solidFill>
                          <a:srgbClr val="E40139"/>
                        </a:solidFill>
                        <a:latin typeface="Optima LT Pro" pitchFamily="34" charset="0"/>
                      </a:endParaRP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933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Optima LT Pro" pitchFamily="34" charset="0"/>
                        </a:rPr>
                        <a:t>2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English B HL </a:t>
                      </a:r>
                      <a:r>
                        <a:rPr lang="en-GB" sz="2400" b="1" dirty="0" err="1">
                          <a:solidFill>
                            <a:srgbClr val="008576"/>
                          </a:solidFill>
                          <a:latin typeface="Optima LT Pro" pitchFamily="34" charset="0"/>
                        </a:rPr>
                        <a:t>verbindlich</a:t>
                      </a:r>
                      <a:endParaRPr lang="de-DE" sz="2400" dirty="0">
                        <a:solidFill>
                          <a:srgbClr val="E40139"/>
                        </a:solidFill>
                        <a:latin typeface="Optima LT Pro" pitchFamily="34" charset="0"/>
                      </a:endParaRP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933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Optima LT Pro" pitchFamily="34" charset="0"/>
                        </a:rPr>
                        <a:t>3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History HL/SL </a:t>
                      </a:r>
                      <a:endParaRPr lang="de-DE" sz="2400" dirty="0">
                        <a:solidFill>
                          <a:srgbClr val="E40139"/>
                        </a:solidFill>
                        <a:latin typeface="Optima LT Pro" pitchFamily="34" charset="0"/>
                      </a:endParaRP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1643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Optima LT Pro" pitchFamily="34" charset="0"/>
                        </a:rPr>
                        <a:t>4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Physics HL/SL, Chemistry HL/SL, </a:t>
                      </a:r>
                    </a:p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Biology HL/SL</a:t>
                      </a:r>
                      <a:endParaRPr lang="de-DE" sz="2400" dirty="0">
                        <a:solidFill>
                          <a:srgbClr val="E40139"/>
                        </a:solidFill>
                        <a:latin typeface="Optima LT Pro" pitchFamily="34" charset="0"/>
                      </a:endParaRP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933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Optima LT Pro" pitchFamily="34" charset="0"/>
                        </a:rPr>
                        <a:t>5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Mathematics HL/SL</a:t>
                      </a:r>
                      <a:endParaRPr lang="de-DE" sz="2400" dirty="0">
                        <a:solidFill>
                          <a:srgbClr val="E40139"/>
                        </a:solidFill>
                        <a:latin typeface="Optima LT Pro" pitchFamily="34" charset="0"/>
                      </a:endParaRP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3353"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Optima LT Pro" pitchFamily="34" charset="0"/>
                        </a:rPr>
                        <a:t>6</a:t>
                      </a:r>
                    </a:p>
                  </a:txBody>
                  <a:tcPr marL="125072" marR="125072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Music SL, Art SL, French B SL, French </a:t>
                      </a:r>
                      <a:r>
                        <a:rPr lang="en-GB" sz="2400" dirty="0" err="1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ab</a:t>
                      </a:r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 initio, Russian and Literature A self taught, Russian B,</a:t>
                      </a:r>
                    </a:p>
                    <a:p>
                      <a:r>
                        <a:rPr lang="en-GB" sz="2400" dirty="0">
                          <a:solidFill>
                            <a:srgbClr val="E40139"/>
                          </a:solidFill>
                          <a:latin typeface="Optima LT Pro" pitchFamily="34" charset="0"/>
                        </a:rPr>
                        <a:t>Physics SL, Chemistry SL, Biology SL</a:t>
                      </a:r>
                      <a:endParaRPr lang="de-DE" sz="2400" dirty="0">
                        <a:solidFill>
                          <a:srgbClr val="E40139"/>
                        </a:solidFill>
                        <a:latin typeface="Optima LT Pro" pitchFamily="34" charset="0"/>
                      </a:endParaRPr>
                    </a:p>
                  </a:txBody>
                  <a:tcPr marL="125072" marR="12507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1946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AC0B3-73E2-4D4E-9EC0-54DBC53B059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Lehrplaninhalte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6530" y="1600200"/>
            <a:ext cx="7401415" cy="452596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IB Kurswahl Klst. 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Bertolt-Brecht-Gymnasium</a:t>
            </a:r>
          </a:p>
        </p:txBody>
      </p:sp>
      <p:sp>
        <p:nvSpPr>
          <p:cNvPr id="2048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92E67E-2F71-4B56-9517-A36B2A44BA9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Breitbild</PresentationFormat>
  <Paragraphs>164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Optima LT Pro</vt:lpstr>
      <vt:lpstr>Larissa</vt:lpstr>
      <vt:lpstr>Bertolt-Brecht-Gymnasium IB World School I CertiLingua®-Schule I Klimaschule Sachsen</vt:lpstr>
      <vt:lpstr>IB-Kurswahl</vt:lpstr>
      <vt:lpstr>Programm</vt:lpstr>
      <vt:lpstr>IB-Schüler</vt:lpstr>
      <vt:lpstr>IB-Kandidaten</vt:lpstr>
      <vt:lpstr>IB Diploma Programme</vt:lpstr>
      <vt:lpstr>Sächsisches Abitur + IB</vt:lpstr>
      <vt:lpstr>Auswahl der IB-Fächer am BeBe</vt:lpstr>
      <vt:lpstr>Lehrplaninhalte</vt:lpstr>
      <vt:lpstr>Lehrplaninhalte (2)</vt:lpstr>
      <vt:lpstr>Probewahl</vt:lpstr>
      <vt:lpstr>Unterrichtsorganisation</vt:lpstr>
      <vt:lpstr>CAS, Extended Essay, Internal Assessments</vt:lpstr>
      <vt:lpstr>Die nächsten Schritte</vt:lpstr>
      <vt:lpstr>Eure Fragen</vt:lpstr>
      <vt:lpstr>Viel Erfolg!</vt:lpstr>
      <vt:lpstr>PowerPoint-Präsentation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 Schullaufbahnberatung Grundschulen</dc:title>
  <dc:creator>Beuchi`s</dc:creator>
  <cp:lastModifiedBy>Marcello Meschke</cp:lastModifiedBy>
  <cp:revision>591</cp:revision>
  <dcterms:created xsi:type="dcterms:W3CDTF">2014-01-20T17:29:35Z</dcterms:created>
  <dcterms:modified xsi:type="dcterms:W3CDTF">2020-05-25T06:33:30Z</dcterms:modified>
</cp:coreProperties>
</file>