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5"/>
  </p:notesMasterIdLst>
  <p:sldIdLst>
    <p:sldId id="277" r:id="rId2"/>
    <p:sldId id="431" r:id="rId3"/>
    <p:sldId id="523" r:id="rId4"/>
    <p:sldId id="567" r:id="rId5"/>
    <p:sldId id="525" r:id="rId6"/>
    <p:sldId id="526" r:id="rId7"/>
    <p:sldId id="578" r:id="rId8"/>
    <p:sldId id="706" r:id="rId9"/>
    <p:sldId id="707" r:id="rId10"/>
    <p:sldId id="708" r:id="rId11"/>
    <p:sldId id="566" r:id="rId12"/>
    <p:sldId id="531" r:id="rId13"/>
    <p:sldId id="605" r:id="rId14"/>
    <p:sldId id="533" r:id="rId15"/>
    <p:sldId id="651" r:id="rId16"/>
    <p:sldId id="642" r:id="rId17"/>
    <p:sldId id="643" r:id="rId18"/>
    <p:sldId id="644" r:id="rId19"/>
    <p:sldId id="645" r:id="rId20"/>
    <p:sldId id="646" r:id="rId21"/>
    <p:sldId id="647" r:id="rId22"/>
    <p:sldId id="648" r:id="rId23"/>
    <p:sldId id="649" r:id="rId24"/>
    <p:sldId id="650" r:id="rId25"/>
    <p:sldId id="692" r:id="rId26"/>
    <p:sldId id="693" r:id="rId27"/>
    <p:sldId id="694" r:id="rId28"/>
    <p:sldId id="695" r:id="rId29"/>
    <p:sldId id="696" r:id="rId30"/>
    <p:sldId id="697" r:id="rId31"/>
    <p:sldId id="698" r:id="rId32"/>
    <p:sldId id="699" r:id="rId33"/>
    <p:sldId id="700" r:id="rId34"/>
    <p:sldId id="701" r:id="rId35"/>
    <p:sldId id="702" r:id="rId36"/>
    <p:sldId id="703" r:id="rId37"/>
    <p:sldId id="666" r:id="rId38"/>
    <p:sldId id="667" r:id="rId39"/>
    <p:sldId id="668" r:id="rId40"/>
    <p:sldId id="669" r:id="rId41"/>
    <p:sldId id="670" r:id="rId42"/>
    <p:sldId id="671" r:id="rId43"/>
    <p:sldId id="689" r:id="rId44"/>
    <p:sldId id="690" r:id="rId45"/>
    <p:sldId id="691" r:id="rId46"/>
    <p:sldId id="672" r:id="rId47"/>
    <p:sldId id="673" r:id="rId48"/>
    <p:sldId id="674" r:id="rId49"/>
    <p:sldId id="675" r:id="rId50"/>
    <p:sldId id="676" r:id="rId51"/>
    <p:sldId id="677" r:id="rId52"/>
    <p:sldId id="678" r:id="rId53"/>
    <p:sldId id="679" r:id="rId54"/>
    <p:sldId id="680" r:id="rId55"/>
    <p:sldId id="681" r:id="rId56"/>
    <p:sldId id="682" r:id="rId57"/>
    <p:sldId id="683" r:id="rId58"/>
    <p:sldId id="684" r:id="rId59"/>
    <p:sldId id="685" r:id="rId60"/>
    <p:sldId id="704" r:id="rId61"/>
    <p:sldId id="705" r:id="rId62"/>
    <p:sldId id="688" r:id="rId63"/>
    <p:sldId id="283" r:id="rId64"/>
  </p:sldIdLst>
  <p:sldSz cx="12192000" cy="6858000"/>
  <p:notesSz cx="6669088" cy="992663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0139"/>
    <a:srgbClr val="008576"/>
    <a:srgbClr val="DA0139"/>
    <a:srgbClr val="008385"/>
    <a:srgbClr val="DA254A"/>
    <a:srgbClr val="53FBFF"/>
    <a:srgbClr val="00CDD2"/>
    <a:srgbClr val="E97F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Keine Formatvorlage, kein Gitternetz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32" autoAdjust="0"/>
    <p:restoredTop sz="88837" autoAdjust="0"/>
  </p:normalViewPr>
  <p:slideViewPr>
    <p:cSldViewPr>
      <p:cViewPr varScale="1">
        <p:scale>
          <a:sx n="118" d="100"/>
          <a:sy n="118" d="100"/>
        </p:scale>
        <p:origin x="39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4050" y="96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66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6866" y="0"/>
            <a:ext cx="289066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126BFEA-DE10-492E-B9EC-E25E29D735CA}" type="datetimeFigureOut">
              <a:rPr lang="de-DE"/>
              <a:pPr>
                <a:defRPr/>
              </a:pPr>
              <a:t>18.01.2024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598" y="4714876"/>
            <a:ext cx="5335893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164"/>
            <a:ext cx="289066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6866" y="9428164"/>
            <a:ext cx="2890665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778FD4B-0139-4D73-BFE5-311E3090BD9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485332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Profile – sollen einen besonderen Beitrag zur </a:t>
            </a:r>
            <a:r>
              <a:rPr lang="de-DE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Vorbereitung auf das Berufsleben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leisten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Stundentafel vorgeschrieben, Allgemeinwissen für alle gleich, 2 Ausnahmen: 2. FS und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Profil – individuell = Möglichkeit der eigenen Schwerpunktsetzung, </a:t>
            </a:r>
            <a:r>
              <a:rPr lang="de-DE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Interessen und Neigungen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eigene Stärken weiterentwickeln 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Orientierung auf die persönliche Zukunft oder sich ausprobieren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Sprache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3. FS - sehr wichtig, egal welches Studium man angeht, Wer Fachmann ist und Sprachen beherrscht, ist besonders gefragt,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Alle anderen Profile sind </a:t>
            </a:r>
            <a:r>
              <a:rPr lang="de-DE" sz="180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fv</a:t>
            </a:r>
            <a:r>
              <a:rPr lang="de-DE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und handlungsorientiert konzipiert; </a:t>
            </a:r>
            <a:r>
              <a:rPr lang="de-DE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fv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Probleme der modernen Welt durch Spezialisten aus einer Fachdisziplin allein nicht mehr zu bewältigen 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Teamarbeit verschiedener Fachleute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handlungsorientiert 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es geht weniger darum, Fachwissen zu verstehen, sondern Probleme zu lösen, Wissen anzuwenden, sich im Arbeitsprozess zu üben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„Ich weiß aber überhaupt noch nicht, was ich studieren will.“ Kein Problem, keine Folgen.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Lehrpläne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der gymnasialen Oberstufe bauen </a:t>
            </a:r>
            <a:r>
              <a:rPr lang="de-DE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nicht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auf Inhalten der Profillehrpläne auf, alle LK möglich, Entscheidung für ein bestimmtes Profil ≠ vorzeitige Entscheidung gegen bestimmte Fächer in der Abiturstufe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Profillehrpläne haben keine fundamentalen Inhalte, die jeder Abiturient wissen und können muss, Chance, individuelle Fähigkeiten bewusst zu entwickeln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78FD4B-0139-4D73-BFE5-311E3090BD94}" type="slidenum">
              <a:rPr lang="de-DE" altLang="de-DE" smtClean="0"/>
              <a:pPr>
                <a:defRPr/>
              </a:pPr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41281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5D136-9995-4D92-8EB5-0DA772CBEFB1}" type="slidenum">
              <a:rPr lang="de-DE" altLang="de-DE" smtClean="0"/>
              <a:pPr/>
              <a:t>26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77807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noProof="0" dirty="0"/>
              <a:t>Das Profil bietet noch mehr Möglichkeiten der Projektideen, da es nicht auf ein Fach oder eine Fachrichtung begrenzt wird.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746DE6-3336-457D-A091-FA20AC1C53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612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Problembewusstsein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5D136-9995-4D92-8EB5-0DA772CBEFB1}" type="slidenum">
              <a:rPr lang="de-DE" altLang="de-DE" smtClean="0"/>
              <a:pPr/>
              <a:t>34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04623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3" descr="brechtlogo schwarz auf gruen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42700" y="404813"/>
            <a:ext cx="630238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 algn="ctr">
              <a:defRPr sz="3200">
                <a:solidFill>
                  <a:srgbClr val="008576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Profilinformation 2024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Bertolt-Brecht-Gymnasium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939213" y="6356350"/>
            <a:ext cx="28448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105191F-1AA7-4ABE-BCF5-8BA15B3668E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Profilinformation 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Bertolt-Brecht-Gymnasium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A18D87-42BA-4798-8867-9F3D94DFE2A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Profilinformation 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Bertolt-Brecht-Gymnasium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B097B7-9554-4A35-A92A-A7E8B0435FE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704321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11233150" y="0"/>
            <a:ext cx="1008063" cy="5013325"/>
          </a:xfrm>
          <a:prstGeom prst="rect">
            <a:avLst/>
          </a:prstGeom>
          <a:solidFill>
            <a:srgbClr val="008576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/>
              </a:solidFill>
            </a:endParaRPr>
          </a:p>
        </p:txBody>
      </p:sp>
      <p:cxnSp>
        <p:nvCxnSpPr>
          <p:cNvPr id="5" name="Gerade Verbindung 7"/>
          <p:cNvCxnSpPr/>
          <p:nvPr userDrawn="1"/>
        </p:nvCxnSpPr>
        <p:spPr>
          <a:xfrm>
            <a:off x="527050" y="1412875"/>
            <a:ext cx="10752138" cy="0"/>
          </a:xfrm>
          <a:prstGeom prst="line">
            <a:avLst/>
          </a:prstGeom>
          <a:ln>
            <a:solidFill>
              <a:srgbClr val="008576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6" name="Grafik 13" descr="brechtlogo schwarz auf gruen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42700" y="450850"/>
            <a:ext cx="630238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Grafik 11" descr="ib-world-school-logo-black-tonal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66513" y="1268413"/>
            <a:ext cx="60642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455531" cy="1095375"/>
          </a:xfrm>
        </p:spPr>
        <p:txBody>
          <a:bodyPr/>
          <a:lstStyle>
            <a:lvl1pPr algn="l">
              <a:defRPr sz="4000">
                <a:solidFill>
                  <a:srgbClr val="008576"/>
                </a:solidFill>
                <a:latin typeface="Optima LT Pro" panose="020B0502050508020304" pitchFamily="34" charset="0"/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455531" cy="4525963"/>
          </a:xfrm>
        </p:spPr>
        <p:txBody>
          <a:bodyPr/>
          <a:lstStyle>
            <a:lvl1pPr>
              <a:defRPr>
                <a:latin typeface="Optima LT Pro" panose="020B0502050508020304" pitchFamily="34" charset="0"/>
              </a:defRPr>
            </a:lvl1pPr>
            <a:lvl2pPr>
              <a:defRPr>
                <a:latin typeface="Optima LT Pro" panose="020B0502050508020304" pitchFamily="34" charset="0"/>
              </a:defRPr>
            </a:lvl2pPr>
            <a:lvl3pPr>
              <a:defRPr>
                <a:latin typeface="Optima LT Pro" panose="020B0502050508020304" pitchFamily="34" charset="0"/>
              </a:defRPr>
            </a:lvl3pPr>
            <a:lvl4pPr>
              <a:defRPr>
                <a:latin typeface="Optima LT Pro" panose="020B0502050508020304" pitchFamily="34" charset="0"/>
              </a:defRPr>
            </a:lvl4pPr>
            <a:lvl5pPr>
              <a:defRPr>
                <a:latin typeface="Optima LT Pro" panose="020B05020505080203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Profilinformation 2024</a:t>
            </a: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Bertolt-Brecht-Gymnasium</a:t>
            </a: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CF4502F-E2D7-4560-AE78-E1031183D1D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3" descr="brechtlogo schwarz auf gruen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42700" y="450850"/>
            <a:ext cx="630238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08385"/>
                </a:solidFill>
                <a:latin typeface="Optima LT Pro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DA254A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Profilinformation 2024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Bertolt-Brecht-Gymnasium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FB645CC-025E-40A4-A6EE-19FA717D3AF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13" descr="brechtlogo schwarz auf gruen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42700" y="450850"/>
            <a:ext cx="630238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8385"/>
                </a:solidFill>
                <a:latin typeface="Optima LT Pro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Profilinformation 2024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Bertolt-Brecht-Gymnasium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724FB22-98B6-4AF9-9860-8CC114F4646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9"/>
          <p:cNvCxnSpPr/>
          <p:nvPr userDrawn="1"/>
        </p:nvCxnSpPr>
        <p:spPr>
          <a:xfrm>
            <a:off x="527050" y="1412875"/>
            <a:ext cx="10752138" cy="0"/>
          </a:xfrm>
          <a:prstGeom prst="line">
            <a:avLst/>
          </a:prstGeom>
          <a:ln>
            <a:solidFill>
              <a:srgbClr val="008385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Grafik 13" descr="brechtlogo schwarz auf gruen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42700" y="450850"/>
            <a:ext cx="630238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rafik 10" descr="ib-world-school-logo-black-tonal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66513" y="1268413"/>
            <a:ext cx="60642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Profilinformation 2024</a:t>
            </a:r>
          </a:p>
        </p:txBody>
      </p:sp>
      <p:sp>
        <p:nvSpPr>
          <p:cNvPr id="11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Bertolt-Brecht-Gymnasium</a:t>
            </a:r>
          </a:p>
        </p:txBody>
      </p:sp>
      <p:sp>
        <p:nvSpPr>
          <p:cNvPr id="12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6B1BF15-3B16-4CD5-963C-B7751FE16F9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13" descr="brechtlogo schwarz auf gruen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42700" y="450850"/>
            <a:ext cx="630238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Grafik 9" descr="ib-world-school-logo-black-tonal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66513" y="1268413"/>
            <a:ext cx="60642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526960" cy="1143000"/>
          </a:xfrm>
        </p:spPr>
        <p:txBody>
          <a:bodyPr/>
          <a:lstStyle>
            <a:lvl1pPr>
              <a:defRPr>
                <a:latin typeface="Optima LT Pro" panose="020B05020505080203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Profilinformation 2024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Bertolt-Brecht-Gymnasium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5621CBA-32AB-4D17-BEB3-21A3FEB3DF2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3" descr="brechtlogo schwarz auf gruen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42700" y="450850"/>
            <a:ext cx="630238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Grafik 9" descr="ib-world-school-logo-black-tonal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66513" y="1268413"/>
            <a:ext cx="60642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Profilinformation 2024</a:t>
            </a:r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Bertolt-Brecht-Gymnasium</a:t>
            </a:r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397533E-6C5E-48E1-8582-2C651690358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13" descr="brechtlogo schwarz auf gruen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42700" y="450850"/>
            <a:ext cx="630238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Profilinformation 2024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Bertolt-Brecht-Gymnasium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B01EEC5-C51A-46CC-8DD6-3CA68E329A1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13" descr="brechtlogo schwarz auf gruen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42700" y="450850"/>
            <a:ext cx="630238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Profilinformation 2024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Bertolt-Brecht-Gymnasium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D371DC0-4148-49FF-AE94-4FCAC2E1EEA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elplatzhalt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5267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2051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09600" y="1603375"/>
            <a:ext cx="1052671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Optima LT Pro" panose="020B0502050508020304" pitchFamily="34" charset="0"/>
              </a:defRPr>
            </a:lvl1pPr>
          </a:lstStyle>
          <a:p>
            <a:pPr>
              <a:defRPr/>
            </a:pPr>
            <a:r>
              <a:rPr lang="de-DE"/>
              <a:t>Profilinformation 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Optima LT Pro" panose="020B0502050508020304" pitchFamily="34" charset="0"/>
              </a:defRPr>
            </a:lvl1pPr>
          </a:lstStyle>
          <a:p>
            <a:pPr>
              <a:defRPr/>
            </a:pPr>
            <a:r>
              <a:rPr lang="de-DE"/>
              <a:t>Bertolt-Brecht-Gymnasium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Optima LT Pro" pitchFamily="34" charset="0"/>
              </a:defRPr>
            </a:lvl1pPr>
          </a:lstStyle>
          <a:p>
            <a:pPr>
              <a:defRPr/>
            </a:pPr>
            <a:fld id="{02C6F427-0D4C-4957-B408-D8A757CA9CE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7" name="Rechteck 6"/>
          <p:cNvSpPr/>
          <p:nvPr userDrawn="1"/>
        </p:nvSpPr>
        <p:spPr>
          <a:xfrm>
            <a:off x="11233150" y="0"/>
            <a:ext cx="1008063" cy="5013325"/>
          </a:xfrm>
          <a:prstGeom prst="rect">
            <a:avLst/>
          </a:prstGeom>
          <a:solidFill>
            <a:srgbClr val="008576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bg1"/>
              </a:solidFill>
            </a:endParaRPr>
          </a:p>
        </p:txBody>
      </p:sp>
      <p:sp>
        <p:nvSpPr>
          <p:cNvPr id="8" name="Rechteck 7"/>
          <p:cNvSpPr/>
          <p:nvPr userDrawn="1"/>
        </p:nvSpPr>
        <p:spPr>
          <a:xfrm>
            <a:off x="11233150" y="5013325"/>
            <a:ext cx="1008063" cy="1844675"/>
          </a:xfrm>
          <a:prstGeom prst="rect">
            <a:avLst/>
          </a:prstGeom>
          <a:solidFill>
            <a:srgbClr val="E40139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63" r:id="rId1"/>
    <p:sldLayoutId id="2147485364" r:id="rId2"/>
    <p:sldLayoutId id="2147485365" r:id="rId3"/>
    <p:sldLayoutId id="2147485366" r:id="rId4"/>
    <p:sldLayoutId id="2147485367" r:id="rId5"/>
    <p:sldLayoutId id="2147485368" r:id="rId6"/>
    <p:sldLayoutId id="2147485369" r:id="rId7"/>
    <p:sldLayoutId id="2147485370" r:id="rId8"/>
    <p:sldLayoutId id="2147485371" r:id="rId9"/>
    <p:sldLayoutId id="2147485372" r:id="rId10"/>
    <p:sldLayoutId id="2147485373" r:id="rId11"/>
    <p:sldLayoutId id="2147485374" r:id="rId12"/>
  </p:sldLayoutIdLst>
  <p:transition spd="slow">
    <p:fade/>
  </p:transition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rgbClr val="008576"/>
          </a:solidFill>
          <a:latin typeface="Optima LT Pro" panose="020B05020505080203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8576"/>
          </a:solidFill>
          <a:latin typeface="Optima LT Pro" panose="020B05020505080203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8576"/>
          </a:solidFill>
          <a:latin typeface="Optima LT Pro" panose="020B05020505080203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8576"/>
          </a:solidFill>
          <a:latin typeface="Optima LT Pro" panose="020B05020505080203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8576"/>
          </a:solidFill>
          <a:latin typeface="Optima LT Pro" panose="020B05020505080203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008576"/>
          </a:solidFill>
          <a:latin typeface="Optima LT Pro" panose="020B05020505080203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008576"/>
          </a:solidFill>
          <a:latin typeface="Optima LT Pro" panose="020B05020505080203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008576"/>
          </a:solidFill>
          <a:latin typeface="Optima LT Pro" panose="020B05020505080203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008576"/>
          </a:solidFill>
          <a:latin typeface="Optima LT Pro" panose="020B05020505080203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E40139"/>
        </a:buClr>
        <a:buFont typeface="Arial" charset="0"/>
        <a:buChar char="•"/>
        <a:defRPr sz="3200" kern="1200">
          <a:solidFill>
            <a:schemeClr val="tx1"/>
          </a:solidFill>
          <a:latin typeface="Optima LT Pro" panose="020B05020505080203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DA254A"/>
        </a:buClr>
        <a:buFont typeface="Arial" charset="0"/>
        <a:buChar char="–"/>
        <a:defRPr sz="2800" kern="1200">
          <a:solidFill>
            <a:schemeClr val="tx1"/>
          </a:solidFill>
          <a:latin typeface="Optima LT Pro" panose="020B05020505080203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A254A"/>
        </a:buClr>
        <a:buFont typeface="Arial" charset="0"/>
        <a:buChar char="•"/>
        <a:defRPr sz="2400" kern="1200">
          <a:solidFill>
            <a:schemeClr val="tx1"/>
          </a:solidFill>
          <a:latin typeface="Optima LT Pro" panose="020B05020505080203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DA254A"/>
        </a:buClr>
        <a:buFont typeface="Arial" charset="0"/>
        <a:buChar char="–"/>
        <a:defRPr sz="2000" kern="1200">
          <a:solidFill>
            <a:schemeClr val="tx1"/>
          </a:solidFill>
          <a:latin typeface="Optima LT Pro" panose="020B05020505080203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DA254A"/>
        </a:buClr>
        <a:buFont typeface="Arial" charset="0"/>
        <a:buChar char="»"/>
        <a:defRPr sz="2000" kern="1200">
          <a:solidFill>
            <a:schemeClr val="tx1"/>
          </a:solidFill>
          <a:latin typeface="Optima LT Pro" panose="020B05020505080203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de/photos/wald-wandern-waldweg-wanderweg-weg-682003/" TargetMode="External"/><Relationship Id="rId5" Type="http://schemas.openxmlformats.org/officeDocument/2006/relationships/image" Target="../media/image30.jpg"/><Relationship Id="rId4" Type="http://schemas.openxmlformats.org/officeDocument/2006/relationships/hyperlink" Target="https://svgsilh.com/de/e91e63/image/2062051.html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insert.schule.at/unterrichtsmaterial/arbeitswelt/selbststaendigkeit-risiken-und-chancen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nc-sa/3.0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xhere.com/en/photo/1060974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expectrum-regenbogen-linien-farbe-1191724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4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4" Type="http://schemas.openxmlformats.org/officeDocument/2006/relationships/image" Target="../media/image5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5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5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ctrTitle"/>
          </p:nvPr>
        </p:nvSpPr>
        <p:spPr>
          <a:xfrm>
            <a:off x="1992313" y="714375"/>
            <a:ext cx="7772400" cy="2138363"/>
          </a:xfrm>
        </p:spPr>
        <p:txBody>
          <a:bodyPr/>
          <a:lstStyle/>
          <a:p>
            <a:pPr eaLnBrk="1" hangingPunct="1"/>
            <a:r>
              <a:rPr lang="de-DE" altLang="de-DE" sz="4000" b="1">
                <a:solidFill>
                  <a:srgbClr val="E40139"/>
                </a:solidFill>
              </a:rPr>
              <a:t>Herzlich willkommen zur Profilinformation</a:t>
            </a:r>
            <a:endParaRPr lang="de-DE" altLang="de-DE">
              <a:solidFill>
                <a:srgbClr val="E40139"/>
              </a:solidFill>
            </a:endParaRPr>
          </a:p>
        </p:txBody>
      </p:sp>
      <p:pic>
        <p:nvPicPr>
          <p:cNvPr id="15363" name="Grafik 13" descr="brecht mit brille schmal bunt.jpg"/>
          <p:cNvPicPr>
            <a:picLocks noChangeAspect="1"/>
          </p:cNvPicPr>
          <p:nvPr/>
        </p:nvPicPr>
        <p:blipFill>
          <a:blip r:embed="rId2" cstate="print"/>
          <a:srcRect t="1817" r="-63"/>
          <a:stretch>
            <a:fillRect/>
          </a:stretch>
        </p:blipFill>
        <p:spPr bwMode="auto">
          <a:xfrm>
            <a:off x="1538288" y="3030538"/>
            <a:ext cx="840105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Grafik 3" descr="brechtlogo_grue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7788" y="115888"/>
            <a:ext cx="95091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7D80EB6-038B-49D1-A620-A9878BC4E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„Leistungsfächer“ der Profile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82489682-C9A2-4BE4-BB38-E4EEFC036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Clr>
                <a:srgbClr val="E40139"/>
              </a:buClr>
              <a:buFont typeface="Arial" charset="0"/>
              <a:buChar char="•"/>
            </a:pPr>
            <a:r>
              <a:rPr lang="de-DE" sz="3200" dirty="0"/>
              <a:t>          Englisch und 2. Fremdsprache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          Englisch</a:t>
            </a:r>
          </a:p>
          <a:p>
            <a:endParaRPr lang="de-DE" dirty="0"/>
          </a:p>
          <a:p>
            <a:r>
              <a:rPr lang="de-DE" dirty="0"/>
              <a:t>          BIO, PH, CH, GEO</a:t>
            </a:r>
          </a:p>
          <a:p>
            <a:endParaRPr lang="de-DE" dirty="0"/>
          </a:p>
          <a:p>
            <a:r>
              <a:rPr lang="de-DE" dirty="0"/>
              <a:t>          DE, GE, GRW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9FB2066B-65CC-4D6C-89C2-191CDFFF4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Profilinformation 2024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29283DC1-221F-4C1F-A48F-30CFAD45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A355FB89-0700-482D-B722-4D919DA35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F4502F-E2D7-4560-AE78-E1031183D1D9}" type="slidenum">
              <a:rPr lang="de-DE" altLang="de-DE" smtClean="0"/>
              <a:pPr>
                <a:defRPr/>
              </a:pPr>
              <a:t>10</a:t>
            </a:fld>
            <a:endParaRPr lang="de-DE" alt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1CD93A0D-9928-4813-9E7F-2D314A4AEAF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3432" y="1484784"/>
            <a:ext cx="974193" cy="971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CBA87CD2-79B9-45FD-89E5-98CF630D2A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3" y="2636466"/>
            <a:ext cx="974193" cy="97419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CCB84E21-59C6-4759-AE7E-6943C32EEFA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187" y="3827438"/>
            <a:ext cx="974194" cy="977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2A5161EA-DC35-408F-980E-0CDAB68135C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187" y="5021350"/>
            <a:ext cx="965189" cy="967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4827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Profilinformation 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</a:p>
        </p:txBody>
      </p:sp>
      <p:sp>
        <p:nvSpPr>
          <p:cNvPr id="1029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B87F9B2-29A9-4ECE-8F90-CDFDF0AD93DB}" type="slidenum">
              <a:rPr lang="de-DE" altLang="de-DE"/>
              <a:pPr/>
              <a:t>11</a:t>
            </a:fld>
            <a:endParaRPr lang="de-DE" alt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76FC6794-D600-4D3F-B004-EDFDBF1D0242}"/>
              </a:ext>
            </a:extLst>
          </p:cNvPr>
          <p:cNvSpPr txBox="1"/>
          <p:nvPr/>
        </p:nvSpPr>
        <p:spPr>
          <a:xfrm>
            <a:off x="335359" y="1700808"/>
            <a:ext cx="46805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Optima LT Pro" panose="020B0502050508020304" pitchFamily="34" charset="0"/>
              </a:rPr>
              <a:t>Abgabetermin bei der Klassenlehrerin: </a:t>
            </a:r>
            <a:r>
              <a:rPr lang="de-DE" sz="2400" b="1" dirty="0">
                <a:latin typeface="Optima LT Pro" panose="020B0502050508020304" pitchFamily="34" charset="0"/>
              </a:rPr>
              <a:t>29.01.2024</a:t>
            </a:r>
          </a:p>
          <a:p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4C0020E6-00EF-DE70-26F0-D389CE06C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6761" y="0"/>
            <a:ext cx="4859278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455275" cy="1095375"/>
          </a:xfrm>
        </p:spPr>
        <p:txBody>
          <a:bodyPr/>
          <a:lstStyle/>
          <a:p>
            <a:r>
              <a:rPr lang="de-DE" altLang="de-DE"/>
              <a:t>Unterrichtsorganisation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455275" cy="4525963"/>
          </a:xfrm>
        </p:spPr>
        <p:txBody>
          <a:bodyPr/>
          <a:lstStyle/>
          <a:p>
            <a:pPr eaLnBrk="1" hangingPunct="1"/>
            <a:r>
              <a:rPr lang="de-DE" altLang="de-DE" dirty="0"/>
              <a:t>Der Unterricht wird in allen Profilgruppen zeitgleich erteilt.</a:t>
            </a:r>
          </a:p>
          <a:p>
            <a:pPr eaLnBrk="1" hangingPunct="1"/>
            <a:r>
              <a:rPr lang="de-DE" altLang="de-DE" dirty="0"/>
              <a:t>Die Planung der Doppelstunde am Rand ermöglicht die Durchführung von Exkursionen in allen Profilgruppen.</a:t>
            </a:r>
          </a:p>
          <a:p>
            <a:endParaRPr lang="de-DE" alt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Profilinformation 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</a:p>
        </p:txBody>
      </p:sp>
      <p:sp>
        <p:nvSpPr>
          <p:cNvPr id="27654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2D7C649-966B-416C-B7EA-E88FF422122A}" type="slidenum">
              <a:rPr lang="de-DE" altLang="de-DE"/>
              <a:pPr/>
              <a:t>12</a:t>
            </a:fld>
            <a:endParaRPr lang="de-DE" altLang="de-DE"/>
          </a:p>
        </p:txBody>
      </p:sp>
      <p:pic>
        <p:nvPicPr>
          <p:cNvPr id="7" name="Picture 13" descr="C:\Users\Marcello\AppData\Local\Microsoft\Windows\Temporary Internet Files\Content.IE5\HM0DCM9D\MP900402267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20336" y="0"/>
            <a:ext cx="2035647" cy="1372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English Enrichment (EE) – </a:t>
            </a:r>
            <a:r>
              <a:rPr lang="de-DE" dirty="0" err="1"/>
              <a:t>bili</a:t>
            </a:r>
            <a:r>
              <a:rPr lang="de-DE" dirty="0"/>
              <a:t> Profil – IB?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IB – </a:t>
            </a:r>
            <a:r>
              <a:rPr lang="de-DE" dirty="0" err="1"/>
              <a:t>Jgst</a:t>
            </a:r>
            <a:r>
              <a:rPr lang="de-DE" dirty="0"/>
              <a:t>. 11/12</a:t>
            </a:r>
          </a:p>
          <a:p>
            <a:endParaRPr lang="de-DE" dirty="0"/>
          </a:p>
          <a:p>
            <a:r>
              <a:rPr lang="de-DE" dirty="0"/>
              <a:t>EE und </a:t>
            </a:r>
            <a:r>
              <a:rPr lang="de-DE" dirty="0" err="1"/>
              <a:t>bili</a:t>
            </a:r>
            <a:r>
              <a:rPr lang="de-DE" dirty="0"/>
              <a:t> Profil – keine Bedingung für IB</a:t>
            </a:r>
          </a:p>
          <a:p>
            <a:r>
              <a:rPr lang="de-DE" dirty="0"/>
              <a:t>EE in </a:t>
            </a:r>
            <a:r>
              <a:rPr lang="de-DE" dirty="0" err="1"/>
              <a:t>Klst</a:t>
            </a:r>
            <a:r>
              <a:rPr lang="de-DE" dirty="0"/>
              <a:t>. 10 = Vorbereitungsjahr für IB Diploma Phase</a:t>
            </a:r>
          </a:p>
          <a:p>
            <a:r>
              <a:rPr lang="de-DE" dirty="0"/>
              <a:t>EE </a:t>
            </a:r>
            <a:r>
              <a:rPr lang="de-DE" b="1" dirty="0">
                <a:solidFill>
                  <a:srgbClr val="E40139"/>
                </a:solidFill>
              </a:rPr>
              <a:t>≠</a:t>
            </a:r>
            <a:r>
              <a:rPr lang="de-DE" dirty="0"/>
              <a:t> </a:t>
            </a:r>
            <a:r>
              <a:rPr lang="de-DE" dirty="0" err="1"/>
              <a:t>bili</a:t>
            </a:r>
            <a:r>
              <a:rPr lang="de-DE" dirty="0"/>
              <a:t> Profil</a:t>
            </a:r>
          </a:p>
          <a:p>
            <a:r>
              <a:rPr lang="de-DE" dirty="0"/>
              <a:t>EE ist vom Profil unabhängiges Programm und kann ergänzend zu allen Profilen besucht werden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Profilinformation 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F4502F-E2D7-4560-AE78-E1031183D1D9}" type="slidenum">
              <a:rPr lang="de-DE" altLang="de-DE" smtClean="0"/>
              <a:pPr>
                <a:defRPr/>
              </a:pPr>
              <a:t>13</a:t>
            </a:fld>
            <a:endParaRPr lang="de-DE" alt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A94DDD4C-47BC-427E-969E-74A9010C8E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24" y="106991"/>
            <a:ext cx="1233777" cy="123377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B8050EB6-FDBB-4318-8E6D-3D85754455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209" y="1572044"/>
            <a:ext cx="3604903" cy="10953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455275" cy="1095375"/>
          </a:xfrm>
        </p:spPr>
        <p:txBody>
          <a:bodyPr/>
          <a:lstStyle/>
          <a:p>
            <a:r>
              <a:rPr lang="de-DE" altLang="de-DE"/>
              <a:t>Vorstellung der einzelnen Profile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Profilinformation 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</a:p>
        </p:txBody>
      </p:sp>
      <p:sp>
        <p:nvSpPr>
          <p:cNvPr id="29701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03C23FF-9DAD-4A74-91EA-EC831982B85C}" type="slidenum">
              <a:rPr lang="de-DE" altLang="de-DE"/>
              <a:pPr/>
              <a:t>14</a:t>
            </a:fld>
            <a:endParaRPr lang="de-DE" altLang="de-DE"/>
          </a:p>
        </p:txBody>
      </p:sp>
      <p:pic>
        <p:nvPicPr>
          <p:cNvPr id="7" name="Inhaltsplatzhalter 6" descr="brecht brille bun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16500" y="1612900"/>
            <a:ext cx="5327650" cy="4611688"/>
          </a:xfr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455275" cy="1095375"/>
          </a:xfrm>
        </p:spPr>
        <p:txBody>
          <a:bodyPr/>
          <a:lstStyle/>
          <a:p>
            <a:r>
              <a:rPr lang="de-DE" altLang="de-DE" dirty="0"/>
              <a:t>Spanien &amp; Lateinamerika - Assoziationen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Profilinformation 2024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</a:p>
        </p:txBody>
      </p:sp>
      <p:sp>
        <p:nvSpPr>
          <p:cNvPr id="31749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B26E686-2590-46A1-A519-D20B4A94933C}" type="slidenum">
              <a:rPr lang="de-DE" altLang="de-DE"/>
              <a:pPr/>
              <a:t>15</a:t>
            </a:fld>
            <a:endParaRPr lang="de-DE" altLang="de-DE"/>
          </a:p>
        </p:txBody>
      </p:sp>
      <p:pic>
        <p:nvPicPr>
          <p:cNvPr id="317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27125" y="1484313"/>
            <a:ext cx="9329738" cy="4465637"/>
          </a:xfrm>
          <a:noFill/>
        </p:spPr>
      </p:pic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8472488" y="5949950"/>
            <a:ext cx="22971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de-DE" altLang="de-DE" sz="1600" i="1">
                <a:cs typeface="Arial" charset="0"/>
              </a:rPr>
              <a:t>Quelle: Klett Verlag, 2012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F6023492-C1C3-4107-A817-9421BAC6A32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61198" y="69220"/>
            <a:ext cx="1275362" cy="1271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52492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455275" cy="1095375"/>
          </a:xfrm>
        </p:spPr>
        <p:txBody>
          <a:bodyPr/>
          <a:lstStyle/>
          <a:p>
            <a:r>
              <a:rPr lang="de-DE" altLang="de-DE"/>
              <a:t>Spanisch als offizielle Amtssprache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Profilinformation 2024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</a:p>
        </p:txBody>
      </p:sp>
      <p:sp>
        <p:nvSpPr>
          <p:cNvPr id="33797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DCEF8A2-156E-4EB8-99C1-70156532CC36}" type="slidenum">
              <a:rPr lang="de-DE" altLang="de-DE"/>
              <a:pPr/>
              <a:t>16</a:t>
            </a:fld>
            <a:endParaRPr lang="de-DE" altLang="de-DE"/>
          </a:p>
        </p:txBody>
      </p:sp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8472488" y="5949950"/>
            <a:ext cx="22971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de-DE" altLang="de-DE" sz="1600" i="1">
                <a:cs typeface="Arial" charset="0"/>
              </a:rPr>
              <a:t>Quelle: Klett Verlag, 2012</a:t>
            </a:r>
          </a:p>
        </p:txBody>
      </p:sp>
      <p:pic>
        <p:nvPicPr>
          <p:cNvPr id="33799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7850" y="1557338"/>
            <a:ext cx="7661275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BE5A83A6-1793-42C0-9AB9-A7055458106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61198" y="69220"/>
            <a:ext cx="1275362" cy="1271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03952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455275" cy="1095375"/>
          </a:xfrm>
        </p:spPr>
        <p:txBody>
          <a:bodyPr/>
          <a:lstStyle/>
          <a:p>
            <a:r>
              <a:rPr lang="de-DE" altLang="de-DE"/>
              <a:t>Spanisch als offizielle Amtssprache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Profilinformation 2024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</a:p>
        </p:txBody>
      </p:sp>
      <p:sp>
        <p:nvSpPr>
          <p:cNvPr id="34821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5ADDDF5-3E50-4A5A-9B48-4EF49A6EE9F3}" type="slidenum">
              <a:rPr lang="de-DE" altLang="de-DE"/>
              <a:pPr/>
              <a:t>17</a:t>
            </a:fld>
            <a:endParaRPr lang="de-DE" altLang="de-DE"/>
          </a:p>
        </p:txBody>
      </p:sp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8472488" y="5949950"/>
            <a:ext cx="22971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de-DE" altLang="de-DE" sz="1600" i="1">
                <a:cs typeface="Arial" charset="0"/>
              </a:rPr>
              <a:t>Quelle: Klett Verlag, 2012</a:t>
            </a:r>
          </a:p>
        </p:txBody>
      </p:sp>
      <p:pic>
        <p:nvPicPr>
          <p:cNvPr id="34823" name="Picture 3" descr="C:\Users\TobiNote\Desktop\Unbenan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2313" y="1600200"/>
            <a:ext cx="6840537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E88FC01D-0092-443E-9A28-A7996296568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61198" y="69220"/>
            <a:ext cx="1275362" cy="1271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35883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455275" cy="1095375"/>
          </a:xfrm>
        </p:spPr>
        <p:txBody>
          <a:bodyPr/>
          <a:lstStyle/>
          <a:p>
            <a:r>
              <a:rPr lang="de-DE" altLang="de-DE"/>
              <a:t>Spanisch als Weltsprache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Profilinformation 2024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</a:p>
        </p:txBody>
      </p:sp>
      <p:sp>
        <p:nvSpPr>
          <p:cNvPr id="32773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81A4DA7-C00A-4BC2-9417-D4B3F36625C9}" type="slidenum">
              <a:rPr lang="de-DE" altLang="de-DE"/>
              <a:pPr/>
              <a:t>18</a:t>
            </a:fld>
            <a:endParaRPr lang="de-DE" altLang="de-DE"/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8328025" y="5949950"/>
            <a:ext cx="277332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de-DE" altLang="de-DE" sz="1600" i="1" dirty="0">
                <a:cs typeface="Arial" charset="0"/>
              </a:rPr>
              <a:t>Quellen: weltsprachen.cc, 2014</a:t>
            </a:r>
          </a:p>
          <a:p>
            <a:pPr eaLnBrk="1" hangingPunct="1"/>
            <a:r>
              <a:rPr lang="de-DE" sz="1600" i="1" dirty="0" err="1"/>
              <a:t>Anuario</a:t>
            </a:r>
            <a:r>
              <a:rPr lang="de-DE" sz="1600" i="1" dirty="0"/>
              <a:t> Cervantes 2016</a:t>
            </a:r>
            <a:endParaRPr lang="de-DE" altLang="de-DE" sz="1600" i="1" dirty="0">
              <a:cs typeface="Arial" charset="0"/>
            </a:endParaRPr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</p:nvPr>
        </p:nvGraphicFramePr>
        <p:xfrm>
          <a:off x="766763" y="1557338"/>
          <a:ext cx="9577387" cy="3960810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8576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730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514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2588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6938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60135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Rang</a:t>
                      </a:r>
                    </a:p>
                  </a:txBody>
                  <a:tcPr marL="13899" marR="13899" marT="6949" marB="69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Sprache</a:t>
                      </a:r>
                    </a:p>
                  </a:txBody>
                  <a:tcPr marL="13899" marR="13899" marT="6949" marB="69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Primäres Land</a:t>
                      </a:r>
                    </a:p>
                  </a:txBody>
                  <a:tcPr marL="13899" marR="13899" marT="6949" marB="69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Anzahl Länder</a:t>
                      </a:r>
                    </a:p>
                  </a:txBody>
                  <a:tcPr marL="13899" marR="13899" marT="6949" marB="69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Anzahl Sprecher</a:t>
                      </a:r>
                    </a:p>
                  </a:txBody>
                  <a:tcPr marL="13899" marR="13899" marT="6949" marB="6949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0135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1</a:t>
                      </a:r>
                    </a:p>
                  </a:txBody>
                  <a:tcPr marL="13899" marR="13899" marT="6949" marB="69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Chinesisch</a:t>
                      </a:r>
                    </a:p>
                  </a:txBody>
                  <a:tcPr marL="13899" marR="13899" marT="6949" marB="69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China</a:t>
                      </a:r>
                    </a:p>
                  </a:txBody>
                  <a:tcPr marL="13899" marR="13899" marT="6949" marB="69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33</a:t>
                      </a:r>
                    </a:p>
                  </a:txBody>
                  <a:tcPr marL="13899" marR="13899" marT="6949" marB="69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1.197.000.000</a:t>
                      </a:r>
                    </a:p>
                  </a:txBody>
                  <a:tcPr marL="13899" marR="13899" marT="6949" marB="6949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0135">
                <a:tc>
                  <a:txBody>
                    <a:bodyPr/>
                    <a:lstStyle/>
                    <a:p>
                      <a:pPr algn="ctr"/>
                      <a:r>
                        <a:rPr lang="de-DE" sz="2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marL="13899" marR="13899" marT="6949" marB="6949" anchor="ctr">
                    <a:solidFill>
                      <a:srgbClr val="0085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Spanisch</a:t>
                      </a:r>
                    </a:p>
                  </a:txBody>
                  <a:tcPr marL="13899" marR="13899" marT="6949" marB="6949" anchor="ctr">
                    <a:solidFill>
                      <a:srgbClr val="0085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Spanien</a:t>
                      </a:r>
                    </a:p>
                  </a:txBody>
                  <a:tcPr marL="13899" marR="13899" marT="6949" marB="6949" anchor="ctr">
                    <a:solidFill>
                      <a:srgbClr val="0085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31</a:t>
                      </a:r>
                    </a:p>
                  </a:txBody>
                  <a:tcPr marL="13899" marR="13899" marT="6949" marB="6949" anchor="ctr">
                    <a:solidFill>
                      <a:srgbClr val="0085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570.000.000</a:t>
                      </a:r>
                    </a:p>
                  </a:txBody>
                  <a:tcPr marL="13899" marR="13899" marT="6949" marB="6949" anchor="ctr">
                    <a:solidFill>
                      <a:srgbClr val="0085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60135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3</a:t>
                      </a:r>
                    </a:p>
                  </a:txBody>
                  <a:tcPr marL="13899" marR="13899" marT="6949" marB="69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Englisch</a:t>
                      </a:r>
                    </a:p>
                  </a:txBody>
                  <a:tcPr marL="13899" marR="13899" marT="6949" marB="69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Vereinigtes Königreich</a:t>
                      </a:r>
                    </a:p>
                  </a:txBody>
                  <a:tcPr marL="13899" marR="13899" marT="6949" marB="69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99</a:t>
                      </a:r>
                    </a:p>
                  </a:txBody>
                  <a:tcPr marL="13899" marR="13899" marT="6949" marB="69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335.000.000</a:t>
                      </a:r>
                    </a:p>
                  </a:txBody>
                  <a:tcPr marL="13899" marR="13899" marT="6949" marB="6949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0135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4</a:t>
                      </a:r>
                    </a:p>
                  </a:txBody>
                  <a:tcPr marL="13899" marR="13899" marT="6949" marB="69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Hindi</a:t>
                      </a:r>
                    </a:p>
                  </a:txBody>
                  <a:tcPr marL="13899" marR="13899" marT="6949" marB="69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Indien</a:t>
                      </a:r>
                    </a:p>
                  </a:txBody>
                  <a:tcPr marL="13899" marR="13899" marT="6949" marB="69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4</a:t>
                      </a:r>
                    </a:p>
                  </a:txBody>
                  <a:tcPr marL="13899" marR="13899" marT="6949" marB="69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260.000.000</a:t>
                      </a:r>
                    </a:p>
                  </a:txBody>
                  <a:tcPr marL="13899" marR="13899" marT="6949" marB="6949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60135"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5</a:t>
                      </a:r>
                    </a:p>
                  </a:txBody>
                  <a:tcPr marL="13899" marR="13899" marT="6949" marB="69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Arabisch</a:t>
                      </a:r>
                    </a:p>
                  </a:txBody>
                  <a:tcPr marL="13899" marR="13899" marT="6949" marB="69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Saudi-Arabien</a:t>
                      </a:r>
                    </a:p>
                  </a:txBody>
                  <a:tcPr marL="13899" marR="13899" marT="6949" marB="69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60</a:t>
                      </a:r>
                    </a:p>
                  </a:txBody>
                  <a:tcPr marL="13899" marR="13899" marT="6949" marB="694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000" dirty="0"/>
                        <a:t>237.000.000</a:t>
                      </a:r>
                    </a:p>
                  </a:txBody>
                  <a:tcPr marL="13899" marR="13899" marT="6949" marB="6949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2819" name="Textfeld 7"/>
          <p:cNvSpPr txBox="1">
            <a:spLocks noChangeArrowheads="1"/>
          </p:cNvSpPr>
          <p:nvPr/>
        </p:nvSpPr>
        <p:spPr bwMode="auto">
          <a:xfrm>
            <a:off x="839788" y="5732463"/>
            <a:ext cx="5400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altLang="de-DE">
                <a:sym typeface="Wingdings" pitchFamily="2" charset="2"/>
              </a:rPr>
              <a:t> Davon allein 45 Millionen Sprecher in den USA</a:t>
            </a:r>
            <a:endParaRPr lang="de-DE" alt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077D792D-4607-40FF-9381-5EBD502A004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61198" y="69220"/>
            <a:ext cx="1275362" cy="1271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10556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455275" cy="1095375"/>
          </a:xfrm>
        </p:spPr>
        <p:txBody>
          <a:bodyPr/>
          <a:lstStyle/>
          <a:p>
            <a:r>
              <a:rPr lang="de-DE" altLang="de-DE" dirty="0"/>
              <a:t>Spanisch – 3. Fremdsprache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455275" cy="4525963"/>
          </a:xfrm>
        </p:spPr>
        <p:txBody>
          <a:bodyPr/>
          <a:lstStyle/>
          <a:p>
            <a:pPr eaLnBrk="1" hangingPunct="1"/>
            <a:r>
              <a:rPr lang="de-DE" altLang="de-DE" dirty="0"/>
              <a:t>für </a:t>
            </a:r>
            <a:r>
              <a:rPr lang="de-DE" altLang="de-DE" u="sng" dirty="0"/>
              <a:t>sprachinteressierte</a:t>
            </a:r>
            <a:r>
              <a:rPr lang="de-DE" altLang="de-DE" dirty="0"/>
              <a:t> und </a:t>
            </a:r>
            <a:r>
              <a:rPr lang="de-DE" altLang="de-DE" u="sng" dirty="0"/>
              <a:t>sprachbegabte</a:t>
            </a:r>
            <a:r>
              <a:rPr lang="de-DE" altLang="de-DE" dirty="0"/>
              <a:t> Schüler, die eine weitere moderne Fremdsprache erlernen möchten</a:t>
            </a:r>
          </a:p>
          <a:p>
            <a:pPr eaLnBrk="1" hangingPunct="1"/>
            <a:r>
              <a:rPr lang="de-DE" altLang="de-DE" dirty="0"/>
              <a:t>Spanisch kann bis zum Abitur fortgeführt und in das Abitur eingebracht werden</a:t>
            </a:r>
          </a:p>
          <a:p>
            <a:pPr eaLnBrk="1" hangingPunct="1"/>
            <a:r>
              <a:rPr lang="de-DE" altLang="de-DE" dirty="0"/>
              <a:t>Spanisch wird mit 3 Stunden pro                                               Woche unterrichtet</a:t>
            </a:r>
          </a:p>
          <a:p>
            <a:pPr eaLnBrk="1" hangingPunct="1"/>
            <a:r>
              <a:rPr lang="de-DE" altLang="de-DE" dirty="0"/>
              <a:t>Vokabeln lernen gehört zum Lernen                                           einer Fremdsprache einfach dazu</a:t>
            </a:r>
          </a:p>
          <a:p>
            <a:pPr marL="0" indent="0" eaLnBrk="1" hangingPunct="1">
              <a:buNone/>
            </a:pPr>
            <a:endParaRPr lang="de-DE" altLang="de-DE" dirty="0"/>
          </a:p>
          <a:p>
            <a:endParaRPr lang="de-DE" alt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Profilinformation 2024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Bertolt-Brecht-Gymnasium</a:t>
            </a:r>
          </a:p>
        </p:txBody>
      </p:sp>
      <p:sp>
        <p:nvSpPr>
          <p:cNvPr id="30726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E977FB8-F02B-4AD0-AA63-B0BB8F83EEF7}" type="slidenum">
              <a:rPr lang="de-DE" altLang="de-DE"/>
              <a:pPr/>
              <a:t>19</a:t>
            </a:fld>
            <a:endParaRPr lang="de-DE" altLang="de-DE" dirty="0"/>
          </a:p>
        </p:txBody>
      </p:sp>
      <p:pic>
        <p:nvPicPr>
          <p:cNvPr id="30727" name="Grafik 1" descr="Fremdsprache lernen: Mit diesen Tipps lernen Sie eine Sprache viel ...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9963" y="3365500"/>
            <a:ext cx="3878262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9C9A10AF-F96D-4BE5-9E40-D08795AEC0A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61198" y="69220"/>
            <a:ext cx="1275362" cy="1271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52430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026" descr="115707001-Bleisti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3475" y="2201863"/>
            <a:ext cx="6264275" cy="42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455275" cy="1095375"/>
          </a:xfrm>
        </p:spPr>
        <p:txBody>
          <a:bodyPr/>
          <a:lstStyle/>
          <a:p>
            <a:pPr eaLnBrk="1" hangingPunct="1"/>
            <a:r>
              <a:rPr lang="de-DE" altLang="de-DE"/>
              <a:t>Programm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7988" y="1600200"/>
            <a:ext cx="10512425" cy="4525963"/>
          </a:xfrm>
        </p:spPr>
        <p:txBody>
          <a:bodyPr/>
          <a:lstStyle/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de-DE" dirty="0"/>
              <a:t>Konzeption des Profilunterrichts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de-DE" dirty="0"/>
              <a:t>Profilentscheidung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de-DE" dirty="0"/>
              <a:t>Profile in Sachsen und am </a:t>
            </a:r>
            <a:r>
              <a:rPr lang="de-DE" dirty="0" err="1"/>
              <a:t>BeBe</a:t>
            </a:r>
            <a:endParaRPr lang="de-DE" dirty="0"/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de-DE" dirty="0"/>
              <a:t>Organisation des Profilunterrichts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de-DE" dirty="0"/>
              <a:t>Vorstellung der Lehrplaninhalte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de-DE" altLang="de-DE" dirty="0"/>
              <a:t>	</a:t>
            </a:r>
            <a:endParaRPr lang="de-DE" altLang="de-DE" dirty="0">
              <a:solidFill>
                <a:srgbClr val="E40139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Profilinformation 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</a:p>
        </p:txBody>
      </p:sp>
      <p:sp>
        <p:nvSpPr>
          <p:cNvPr id="16391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74EF4BA-EA33-41F7-B595-3989D49CBAB4}" type="slidenum">
              <a:rPr lang="de-DE" altLang="de-DE">
                <a:latin typeface="Calibri" pitchFamily="34" charset="0"/>
              </a:rPr>
              <a:pPr/>
              <a:t>2</a:t>
            </a:fld>
            <a:endParaRPr lang="de-DE" altLang="de-DE">
              <a:latin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455275" cy="1095375"/>
          </a:xfrm>
        </p:spPr>
        <p:txBody>
          <a:bodyPr/>
          <a:lstStyle/>
          <a:p>
            <a:r>
              <a:rPr lang="de-DE" altLang="de-DE"/>
              <a:t>Allgemeine Ziele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455275" cy="4525963"/>
          </a:xfrm>
        </p:spPr>
        <p:txBody>
          <a:bodyPr/>
          <a:lstStyle/>
          <a:p>
            <a:pPr eaLnBrk="1" hangingPunct="1"/>
            <a:r>
              <a:rPr lang="de-DE" altLang="de-DE" dirty="0"/>
              <a:t>Erlernen von Spanisch als 3. Fremdsprache</a:t>
            </a:r>
          </a:p>
          <a:p>
            <a:pPr eaLnBrk="1" hangingPunct="1"/>
            <a:r>
              <a:rPr lang="de-DE" altLang="de-DE" dirty="0"/>
              <a:t>Förderung der Mehrsprachigkeit</a:t>
            </a:r>
          </a:p>
          <a:p>
            <a:pPr eaLnBrk="1" hangingPunct="1"/>
            <a:r>
              <a:rPr lang="de-DE" altLang="de-DE" dirty="0"/>
              <a:t>Vertiefung des interkulturellen Verständnisses</a:t>
            </a:r>
          </a:p>
          <a:p>
            <a:r>
              <a:rPr lang="de-DE" altLang="de-DE" dirty="0"/>
              <a:t>Sprachniveau bis Ende Klasse 10 : A2+/B1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Profilinformation 2024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</a:p>
        </p:txBody>
      </p:sp>
      <p:sp>
        <p:nvSpPr>
          <p:cNvPr id="37894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365584A-DDBB-4AF3-8C96-C0C2F04B6529}" type="slidenum">
              <a:rPr lang="de-DE" altLang="de-DE"/>
              <a:pPr/>
              <a:t>20</a:t>
            </a:fld>
            <a:endParaRPr lang="de-DE" alt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437226B0-9F83-4810-BF16-238C2208BF4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61198" y="69220"/>
            <a:ext cx="1275362" cy="1271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339768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EAA77B4-E3D5-4D96-9865-426497913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Gute Gründe für Spanisch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3D96630E-25F8-4A89-88D7-49C50E5ED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800" dirty="0"/>
              <a:t>Ist notwendig für das Studium zahlreicher Studiengänge (Zulassungsvoraussetzung: zwei moderne Fremdsprachen)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800" dirty="0"/>
              <a:t>interessant für alle Schüler, die bislang Latein als zweite Fremdsprache erlernen</a:t>
            </a:r>
          </a:p>
          <a:p>
            <a:r>
              <a:rPr lang="de-DE" sz="2800" dirty="0"/>
              <a:t>Eine kleine Auswahl: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30EE0187-B3D1-49F9-8721-9B90B821E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Profilinformation 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6DE47FEA-C42A-4E17-A56A-85A642417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B352F216-BCAE-43AD-B82B-10019163A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F4502F-E2D7-4560-AE78-E1031183D1D9}" type="slidenum">
              <a:rPr lang="de-DE" altLang="de-DE" smtClean="0"/>
              <a:pPr>
                <a:defRPr/>
              </a:pPr>
              <a:t>21</a:t>
            </a:fld>
            <a:endParaRPr lang="de-DE" altLang="de-DE"/>
          </a:p>
        </p:txBody>
      </p:sp>
      <p:graphicFrame>
        <p:nvGraphicFramePr>
          <p:cNvPr id="7" name="Tabelle 7">
            <a:extLst>
              <a:ext uri="{FF2B5EF4-FFF2-40B4-BE49-F238E27FC236}">
                <a16:creationId xmlns:a16="http://schemas.microsoft.com/office/drawing/2014/main" xmlns="" id="{8C9556BC-0BB0-43B7-85D7-8C080DA803B1}"/>
              </a:ext>
            </a:extLst>
          </p:cNvPr>
          <p:cNvGraphicFramePr>
            <a:graphicFrameLocks noGrp="1"/>
          </p:cNvGraphicFramePr>
          <p:nvPr/>
        </p:nvGraphicFramePr>
        <p:xfrm>
          <a:off x="724797" y="3931919"/>
          <a:ext cx="10225136" cy="26517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57022">
                  <a:extLst>
                    <a:ext uri="{9D8B030D-6E8A-4147-A177-3AD203B41FA5}">
                      <a16:colId xmlns:a16="http://schemas.microsoft.com/office/drawing/2014/main" xmlns="" val="1112309286"/>
                    </a:ext>
                  </a:extLst>
                </a:gridCol>
                <a:gridCol w="7368114">
                  <a:extLst>
                    <a:ext uri="{9D8B030D-6E8A-4147-A177-3AD203B41FA5}">
                      <a16:colId xmlns:a16="http://schemas.microsoft.com/office/drawing/2014/main" xmlns="" val="4184127016"/>
                    </a:ext>
                  </a:extLst>
                </a:gridCol>
              </a:tblGrid>
              <a:tr h="327692">
                <a:tc>
                  <a:txBody>
                    <a:bodyPr/>
                    <a:lstStyle/>
                    <a:p>
                      <a:r>
                        <a:rPr lang="de-DE" dirty="0"/>
                        <a:t>Universität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Studiengang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61939666"/>
                  </a:ext>
                </a:extLst>
              </a:tr>
              <a:tr h="573461">
                <a:tc>
                  <a:txBody>
                    <a:bodyPr/>
                    <a:lstStyle/>
                    <a:p>
                      <a:r>
                        <a:rPr lang="de-DE" dirty="0"/>
                        <a:t>TU Dresden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Internationale Beziehungen (B.A.), Europäische Sprachen (M.A.), Lehramtsstudiengänge (Französisch, Italienisch)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06630398"/>
                  </a:ext>
                </a:extLst>
              </a:tr>
              <a:tr h="327692">
                <a:tc>
                  <a:txBody>
                    <a:bodyPr/>
                    <a:lstStyle/>
                    <a:p>
                      <a:r>
                        <a:rPr lang="de-DE" dirty="0"/>
                        <a:t>HTW Dresden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International Business (B.A.)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9881763"/>
                  </a:ext>
                </a:extLst>
              </a:tr>
              <a:tr h="819231">
                <a:tc>
                  <a:txBody>
                    <a:bodyPr/>
                    <a:lstStyle/>
                    <a:p>
                      <a:r>
                        <a:rPr lang="de-DE" dirty="0"/>
                        <a:t>Universität Leipzig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Geschichte (B.A.), Global Studies (M.A.), Indologie (B.A.), Interkulturelle Kommunikation (B.A.), Sinologie (B.A.), Translation (B.A.), Theaterwissenschaft (B.A.)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43600351"/>
                  </a:ext>
                </a:extLst>
              </a:tr>
              <a:tr h="327692">
                <a:tc>
                  <a:txBody>
                    <a:bodyPr/>
                    <a:lstStyle/>
                    <a:p>
                      <a:r>
                        <a:rPr lang="de-DE" dirty="0"/>
                        <a:t>Universität Köln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Lehramt Gymnasien und Gesamtschulen (Fächer Deutsch und Englisch)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452686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6358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455275" cy="1095375"/>
          </a:xfrm>
        </p:spPr>
        <p:txBody>
          <a:bodyPr/>
          <a:lstStyle/>
          <a:p>
            <a:r>
              <a:rPr lang="de-DE" altLang="de-DE"/>
              <a:t>Gute Gründe für Spanisch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Profilinformation 2024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</a:p>
        </p:txBody>
      </p:sp>
      <p:sp>
        <p:nvSpPr>
          <p:cNvPr id="35845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346A1FD-4FE4-4F85-A8A6-3A94B0538716}" type="slidenum">
              <a:rPr lang="de-DE" altLang="de-DE"/>
              <a:pPr/>
              <a:t>22</a:t>
            </a:fld>
            <a:endParaRPr lang="de-DE" altLang="de-DE"/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8472488" y="5949950"/>
            <a:ext cx="22971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de-DE" altLang="de-DE" sz="1600" i="1">
                <a:cs typeface="Arial" charset="0"/>
              </a:rPr>
              <a:t>Quelle: Klett Verlag, 2012</a:t>
            </a:r>
          </a:p>
        </p:txBody>
      </p:sp>
      <p:pic>
        <p:nvPicPr>
          <p:cNvPr id="35847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87488" y="1500188"/>
            <a:ext cx="8134350" cy="4418012"/>
          </a:xfrm>
          <a:noFill/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84338034-64F1-40D2-B4A8-8DAC5A57DF4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61198" y="69220"/>
            <a:ext cx="1275362" cy="1271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89948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455275" cy="1095375"/>
          </a:xfrm>
        </p:spPr>
        <p:txBody>
          <a:bodyPr/>
          <a:lstStyle/>
          <a:p>
            <a:r>
              <a:rPr lang="de-DE" altLang="de-DE"/>
              <a:t>Gute Gründe für Spanisch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Profilinformation 2024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</a:p>
        </p:txBody>
      </p:sp>
      <p:sp>
        <p:nvSpPr>
          <p:cNvPr id="36869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E8A0E77-56FB-4C1C-BAD9-FA5BDEE67342}" type="slidenum">
              <a:rPr lang="de-DE" altLang="de-DE"/>
              <a:pPr/>
              <a:t>23</a:t>
            </a:fld>
            <a:endParaRPr lang="de-DE" altLang="de-DE"/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8472488" y="5949950"/>
            <a:ext cx="22971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de-DE" altLang="de-DE" sz="1600" i="1">
                <a:cs typeface="Arial" charset="0"/>
              </a:rPr>
              <a:t>Quelle: Klett Verlag, 2012</a:t>
            </a:r>
          </a:p>
        </p:txBody>
      </p:sp>
      <p:pic>
        <p:nvPicPr>
          <p:cNvPr id="368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1950" y="1536700"/>
            <a:ext cx="8183563" cy="441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CE69AAF2-E1C5-423A-A0A9-C9153532765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61198" y="69220"/>
            <a:ext cx="1275362" cy="1271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66361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95331AF-7897-4C16-B177-4E0537AE1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Gute Gründe für Spanisch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77401D1E-0277-4BD8-9BAB-99621F1B8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sz="6000" dirty="0"/>
              <a:t>Macht Spaß!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800" dirty="0"/>
              <a:t>Projekte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800" dirty="0"/>
              <a:t>Unterrichtsgänge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800" dirty="0"/>
              <a:t>auch prozessorientierte Bewertung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800" dirty="0"/>
              <a:t>Musik und Film</a:t>
            </a:r>
            <a:endParaRPr lang="de-DE" sz="60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C856C4FC-C308-47F3-A4E7-1F09F9E31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Profilinformation 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4C943F47-D949-455B-91C4-EEE4DA93F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1B0BC0CF-F28A-412B-99B0-25397851A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F4502F-E2D7-4560-AE78-E1031183D1D9}" type="slidenum">
              <a:rPr lang="de-DE" altLang="de-DE" smtClean="0"/>
              <a:pPr>
                <a:defRPr/>
              </a:pPr>
              <a:t>24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19039940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290016B-7B4A-4DE3-BEB4-454A32410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700" dirty="0"/>
              <a:t>Schuleigenes Profil – </a:t>
            </a:r>
            <a:r>
              <a:rPr lang="de-DE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Lernen durch Engagement (LdE)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A8AF7F70-7854-4BED-BD6D-EFB7DB908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65326"/>
            <a:ext cx="10455531" cy="3484983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de-DE" dirty="0"/>
              <a:t>Du magst Frontalunterricht?</a:t>
            </a:r>
          </a:p>
          <a:p>
            <a:pPr lvl="0"/>
            <a:r>
              <a:rPr lang="de-DE" dirty="0"/>
              <a:t>Du möchtest gern die Lösungen von deinem Lehrer vorgegeben und erklärt bekommen?</a:t>
            </a:r>
          </a:p>
          <a:p>
            <a:pPr lvl="0">
              <a:lnSpc>
                <a:spcPct val="150000"/>
              </a:lnSpc>
            </a:pPr>
            <a:r>
              <a:rPr lang="de-DE" dirty="0"/>
              <a:t>Du arbeitest gern allein?</a:t>
            </a:r>
          </a:p>
          <a:p>
            <a:pPr lvl="0"/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0D52DC31-EEF8-45D3-B903-F014B844A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Profilinformation Klasse 8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955A585C-5903-49E8-AA1F-0E5034508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6313459C-EA5E-4DB4-8050-BD4B62432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E7751-7F2E-47AA-9479-E1C2DA4FF75A}" type="slidenum">
              <a:rPr lang="de-DE" altLang="de-DE" smtClean="0"/>
              <a:pPr/>
              <a:t>25</a:t>
            </a:fld>
            <a:endParaRPr lang="de-DE" alt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B44A5041-E157-EFDA-2869-B6ACB4F84C8F}"/>
              </a:ext>
            </a:extLst>
          </p:cNvPr>
          <p:cNvSpPr txBox="1"/>
          <p:nvPr/>
        </p:nvSpPr>
        <p:spPr>
          <a:xfrm rot="20806599">
            <a:off x="432566" y="2507489"/>
            <a:ext cx="9514833" cy="2400657"/>
          </a:xfrm>
          <a:prstGeom prst="rect">
            <a:avLst/>
          </a:prstGeom>
          <a:solidFill>
            <a:srgbClr val="008385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5000" b="1" dirty="0"/>
              <a:t>Dann ist das </a:t>
            </a:r>
          </a:p>
          <a:p>
            <a:pPr algn="ctr"/>
            <a:r>
              <a:rPr lang="de-DE" sz="5000" b="1" dirty="0"/>
              <a:t>Profil Lernen durch Engagement </a:t>
            </a:r>
          </a:p>
          <a:p>
            <a:pPr algn="ctr"/>
            <a:r>
              <a:rPr lang="de-DE" sz="5000" b="1" dirty="0"/>
              <a:t>NICHT das Richtige für dich!</a:t>
            </a:r>
          </a:p>
        </p:txBody>
      </p:sp>
      <p:pic>
        <p:nvPicPr>
          <p:cNvPr id="9" name="Grafik 8" descr="Daumen runter mit einfarbiger Füllung">
            <a:extLst>
              <a:ext uri="{FF2B5EF4-FFF2-40B4-BE49-F238E27FC236}">
                <a16:creationId xmlns:a16="http://schemas.microsoft.com/office/drawing/2014/main" xmlns="" id="{BB01527F-853F-590D-9820-247642A8C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443798" y="1644369"/>
            <a:ext cx="2399901" cy="254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82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290016B-7B4A-4DE3-BEB4-454A32410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700" dirty="0"/>
              <a:t>Schuleigenes Profil – </a:t>
            </a:r>
            <a:r>
              <a:rPr lang="de-DE" sz="3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Lernen durch Engagement (LdE)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A8AF7F70-7854-4BED-BD6D-EFB7DB908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4784"/>
            <a:ext cx="10455531" cy="4536504"/>
          </a:xfrm>
        </p:spPr>
        <p:txBody>
          <a:bodyPr/>
          <a:lstStyle/>
          <a:p>
            <a:pPr marL="0" lvl="0" indent="0">
              <a:lnSpc>
                <a:spcPct val="150000"/>
              </a:lnSpc>
              <a:buNone/>
            </a:pPr>
            <a:r>
              <a:rPr lang="de-DE" b="1" dirty="0">
                <a:solidFill>
                  <a:srgbClr val="0085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ABER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de-DE" sz="2800" dirty="0"/>
              <a:t>…wenn du gern </a:t>
            </a:r>
            <a:r>
              <a:rPr lang="de-DE" sz="2800" b="1" dirty="0"/>
              <a:t>selbstständig</a:t>
            </a:r>
            <a:r>
              <a:rPr lang="de-DE" sz="2800" dirty="0"/>
              <a:t> arbeitest,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800" dirty="0"/>
              <a:t>…du deine </a:t>
            </a:r>
            <a:r>
              <a:rPr lang="de-DE" sz="2800" b="1" dirty="0"/>
              <a:t>EIGENEN IDEEN </a:t>
            </a:r>
            <a:r>
              <a:rPr lang="de-DE" sz="2800" dirty="0"/>
              <a:t>hast,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800" dirty="0"/>
              <a:t>…du lernen möchtest, wie </a:t>
            </a:r>
            <a:r>
              <a:rPr lang="de-DE" sz="2800" b="1" dirty="0"/>
              <a:t>DU</a:t>
            </a:r>
            <a:r>
              <a:rPr lang="de-DE" sz="2800" dirty="0"/>
              <a:t> deine Ideen </a:t>
            </a:r>
            <a:r>
              <a:rPr lang="de-DE" sz="2800" b="1" dirty="0"/>
              <a:t>umsetzt</a:t>
            </a:r>
            <a:r>
              <a:rPr lang="de-DE" sz="2800" dirty="0"/>
              <a:t>, </a:t>
            </a:r>
          </a:p>
          <a:p>
            <a:pPr marL="0" indent="0">
              <a:buNone/>
            </a:pPr>
            <a:r>
              <a:rPr lang="de-DE" sz="2800" dirty="0"/>
              <a:t>…und du </a:t>
            </a:r>
            <a:r>
              <a:rPr lang="de-DE" sz="2800" b="1" dirty="0"/>
              <a:t>motiviert</a:t>
            </a:r>
            <a:r>
              <a:rPr lang="de-DE" sz="2800" dirty="0"/>
              <a:t> </a:t>
            </a:r>
            <a:r>
              <a:rPr lang="de-DE" sz="2800" b="1" dirty="0"/>
              <a:t>bist</a:t>
            </a:r>
            <a:r>
              <a:rPr lang="de-DE" sz="2800" dirty="0"/>
              <a:t>, im </a:t>
            </a:r>
            <a:r>
              <a:rPr lang="de-DE" sz="2800" b="1" dirty="0"/>
              <a:t>Team</a:t>
            </a:r>
            <a:r>
              <a:rPr lang="de-DE" sz="2800" dirty="0"/>
              <a:t> euer </a:t>
            </a:r>
            <a:r>
              <a:rPr lang="de-DE" sz="2800" b="1" dirty="0"/>
              <a:t>Projekt</a:t>
            </a:r>
            <a:r>
              <a:rPr lang="de-DE" sz="2800" dirty="0"/>
              <a:t> wahr werden zu lassen,</a:t>
            </a:r>
          </a:p>
          <a:p>
            <a:pPr marL="0" lvl="0" indent="0">
              <a:buNone/>
            </a:pPr>
            <a:endParaRPr lang="de-DE" dirty="0"/>
          </a:p>
          <a:p>
            <a:pPr marL="0" lvl="0" indent="0">
              <a:buNone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0D52DC31-EEF8-45D3-B903-F014B844A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Profilinformation Klasse 8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955A585C-5903-49E8-AA1F-0E5034508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Bertolt-Brecht-Gymnasium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6313459C-EA5E-4DB4-8050-BD4B62432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E7751-7F2E-47AA-9479-E1C2DA4FF75A}" type="slidenum">
              <a:rPr lang="de-DE" altLang="de-DE" smtClean="0"/>
              <a:pPr/>
              <a:t>26</a:t>
            </a:fld>
            <a:endParaRPr lang="de-DE" alt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4F1C05E3-A340-C9C6-73CB-7A443F23B315}"/>
              </a:ext>
            </a:extLst>
          </p:cNvPr>
          <p:cNvSpPr txBox="1"/>
          <p:nvPr/>
        </p:nvSpPr>
        <p:spPr>
          <a:xfrm rot="20806599">
            <a:off x="354908" y="2946025"/>
            <a:ext cx="9658565" cy="2400657"/>
          </a:xfrm>
          <a:prstGeom prst="rect">
            <a:avLst/>
          </a:prstGeom>
          <a:solidFill>
            <a:srgbClr val="008385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5000" b="1" dirty="0"/>
              <a:t>Dann bist du beim Profil </a:t>
            </a:r>
          </a:p>
          <a:p>
            <a:pPr algn="ctr"/>
            <a:r>
              <a:rPr lang="de-DE" sz="5000" b="1" dirty="0"/>
              <a:t>Lernen durch Engagement genau richtig!</a:t>
            </a:r>
          </a:p>
        </p:txBody>
      </p:sp>
      <p:pic>
        <p:nvPicPr>
          <p:cNvPr id="10" name="Grafik 9" descr="Daumen hoch-Zeichen mit einfarbiger Füllung">
            <a:extLst>
              <a:ext uri="{FF2B5EF4-FFF2-40B4-BE49-F238E27FC236}">
                <a16:creationId xmlns:a16="http://schemas.microsoft.com/office/drawing/2014/main" xmlns="" id="{7A2176C7-5B0F-A6C3-1068-32E904D25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346521" y="1370014"/>
            <a:ext cx="2637099" cy="263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3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9322554-F84F-B0FB-1487-E01D73A2E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Definition „Lernen durch Engagement“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D46AAD4F-E0C3-1C81-FB1D-6B5CADBB4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None/>
            </a:pPr>
            <a:endParaRPr lang="de-DE" sz="2800" dirty="0"/>
          </a:p>
          <a:p>
            <a:pPr marL="0" lvl="0" indent="0" algn="ctr">
              <a:buNone/>
            </a:pPr>
            <a:endParaRPr lang="de-DE" sz="2800" dirty="0"/>
          </a:p>
          <a:p>
            <a:pPr marL="0" lvl="0" indent="0" algn="ctr">
              <a:buNone/>
            </a:pPr>
            <a:r>
              <a:rPr lang="de-DE" sz="2800" dirty="0"/>
              <a:t>Lernen durch Engagement (LdE) ist eine Lehr- und Lernform, die gesellschaftliches Engagement von Schülerinnen und Schülern mit fachlichem Lernen verbindet.</a:t>
            </a:r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4F575EBB-9DDF-65B6-A3DA-49737ECB6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Bertolt-Brecht-Gymnasium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C62C9786-DB6D-6933-6F6D-1D781A3C0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EC5F-670E-4E71-A644-3F5632466B1C}" type="slidenum">
              <a:rPr lang="de-DE" altLang="de-DE" smtClean="0"/>
              <a:pPr/>
              <a:t>27</a:t>
            </a:fld>
            <a:endParaRPr lang="de-DE" altLang="de-DE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xmlns="" id="{FB441F4C-FD9D-34BC-652A-3DCB6EC1AD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</p:spPr>
        <p:txBody>
          <a:bodyPr/>
          <a:lstStyle/>
          <a:p>
            <a:pPr>
              <a:defRPr/>
            </a:pPr>
            <a:r>
              <a:rPr lang="de-DE" dirty="0"/>
              <a:t>Profilinformation Klasse 8</a:t>
            </a:r>
          </a:p>
        </p:txBody>
      </p:sp>
    </p:spTree>
    <p:extLst>
      <p:ext uri="{BB962C8B-B14F-4D97-AF65-F5344CB8AC3E}">
        <p14:creationId xmlns:p14="http://schemas.microsoft.com/office/powerpoint/2010/main" val="2756828147"/>
      </p:ext>
    </p:extLst>
  </p:cSld>
  <p:clrMapOvr>
    <a:masterClrMapping/>
  </p:clrMapOvr>
  <p:transition spd="slow" advTm="10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9322554-F84F-B0FB-1487-E01D73A2E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Allgemeine Ziele des Profils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D46AAD4F-E0C3-1C81-FB1D-6B5CADBB4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buFont typeface="Symbol" panose="05050102010706020507" pitchFamily="18" charset="2"/>
              <a:buChar char=""/>
            </a:pPr>
            <a:endParaRPr lang="de-D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de-D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de-D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de-D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de-D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Teamfähigkeit</a:t>
            </a:r>
          </a:p>
          <a:p>
            <a:r>
              <a:rPr lang="de-DE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Eigeninitiative </a:t>
            </a:r>
          </a:p>
          <a:p>
            <a:r>
              <a:rPr lang="de-DE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Selbstreflexion</a:t>
            </a:r>
          </a:p>
          <a:p>
            <a:r>
              <a:rPr lang="de-DE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Kritikfähigkeit</a:t>
            </a:r>
          </a:p>
          <a:p>
            <a:r>
              <a:rPr lang="de-DE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Durchhaltevermögen / Frustrationstoleranz</a:t>
            </a:r>
          </a:p>
          <a:p>
            <a:r>
              <a:rPr lang="de-DE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Zuverlässigkeit und Verantwortungsbewusstsein</a:t>
            </a:r>
          </a:p>
          <a:p>
            <a:r>
              <a:rPr lang="de-DE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Kommunikations- sowie Artikulations- und Präsentationskompetenz</a:t>
            </a:r>
            <a:endParaRPr lang="de-DE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4F575EBB-9DDF-65B6-A3DA-49737ECB6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C62C9786-DB6D-6933-6F6D-1D781A3C0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EC5F-670E-4E71-A644-3F5632466B1C}" type="slidenum">
              <a:rPr lang="de-DE" altLang="de-DE" smtClean="0"/>
              <a:pPr/>
              <a:t>28</a:t>
            </a:fld>
            <a:endParaRPr lang="de-DE" altLang="de-DE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xmlns="" id="{FB441F4C-FD9D-34BC-652A-3DCB6EC1AD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</p:spPr>
        <p:txBody>
          <a:bodyPr/>
          <a:lstStyle/>
          <a:p>
            <a:pPr>
              <a:defRPr/>
            </a:pPr>
            <a:r>
              <a:rPr lang="de-DE" dirty="0"/>
              <a:t>Profilinformation Klasse 8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CD53F989-F06F-48C1-F8D2-50C3EF5272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1" t="43125" r="20391" b="40561"/>
          <a:stretch/>
        </p:blipFill>
        <p:spPr bwMode="auto">
          <a:xfrm>
            <a:off x="609600" y="1484784"/>
            <a:ext cx="10188007" cy="17281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38412664"/>
      </p:ext>
    </p:extLst>
  </p:cSld>
  <p:clrMapOvr>
    <a:masterClrMapping/>
  </p:clrMapOvr>
  <p:transition spd="slow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EC97050-2573-898D-F2B4-C6DC73650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Überblick Lernbereiche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AC081583-D228-5CD5-7271-E0F31ED9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E9134AC8-B04F-7084-4423-37271D159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EC5F-670E-4E71-A644-3F5632466B1C}" type="slidenum">
              <a:rPr lang="de-DE" altLang="de-DE" smtClean="0"/>
              <a:pPr/>
              <a:t>29</a:t>
            </a:fld>
            <a:endParaRPr lang="de-DE" alt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766FA39E-A1B2-04FF-204E-442841B02082}"/>
              </a:ext>
            </a:extLst>
          </p:cNvPr>
          <p:cNvSpPr txBox="1"/>
          <p:nvPr/>
        </p:nvSpPr>
        <p:spPr>
          <a:xfrm>
            <a:off x="1199456" y="1700808"/>
            <a:ext cx="8352928" cy="1512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xmlns="" id="{83695773-A02B-34D0-CC08-11FCDDA9E4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de-D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Klassenstufe 8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Lernbereich 1:		Engagement – Projektmanagement I</a:t>
            </a:r>
          </a:p>
          <a:p>
            <a:pPr marL="0" indent="0" algn="just">
              <a:buNone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Lernbereich 2:		Mein Umfeld – unser eigenes Projekt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de-D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Klassenstufe 9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Lernbereich 1:		Engagement – Projektmanagement II (Wdh. Projektmanagement, Reflexion Kl. 8)</a:t>
            </a:r>
          </a:p>
          <a:p>
            <a:pPr marL="0" indent="0" algn="just">
              <a:buNone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Lernbereich 2:		Arbeits- und Lebenswelt – unser eigenes Projekt</a:t>
            </a:r>
          </a:p>
          <a:p>
            <a:pPr marL="0" indent="0" algn="just">
              <a:buNone/>
            </a:pPr>
            <a:endParaRPr lang="de-DE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Klassenstufe 10	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Lernbereich 1:		Engagement – Projektmanagement III (Reflexion Projekte, Kompetenzsteigerung) </a:t>
            </a:r>
          </a:p>
          <a:p>
            <a:pPr marL="0" indent="0" algn="just">
              <a:buNone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Lernbereich 2:		Natur und Gesellschaft – unser eigenes Projekt</a:t>
            </a:r>
          </a:p>
          <a:p>
            <a:pPr marL="0" indent="0">
              <a:buNone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de-DE" dirty="0"/>
          </a:p>
        </p:txBody>
      </p:sp>
      <p:sp>
        <p:nvSpPr>
          <p:cNvPr id="11" name="Datumsplatzhalter 3">
            <a:extLst>
              <a:ext uri="{FF2B5EF4-FFF2-40B4-BE49-F238E27FC236}">
                <a16:creationId xmlns:a16="http://schemas.microsoft.com/office/drawing/2014/main" xmlns="" id="{1D9AC66F-EA16-40E1-65D1-6335CDAF0B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</p:spPr>
        <p:txBody>
          <a:bodyPr/>
          <a:lstStyle/>
          <a:p>
            <a:pPr>
              <a:defRPr/>
            </a:pPr>
            <a:r>
              <a:rPr lang="de-DE" dirty="0"/>
              <a:t>Profilinformation Klasse 8</a:t>
            </a:r>
          </a:p>
        </p:txBody>
      </p:sp>
    </p:spTree>
    <p:extLst>
      <p:ext uri="{BB962C8B-B14F-4D97-AF65-F5344CB8AC3E}">
        <p14:creationId xmlns:p14="http://schemas.microsoft.com/office/powerpoint/2010/main" val="1202415007"/>
      </p:ext>
    </p:extLst>
  </p:cSld>
  <p:clrMapOvr>
    <a:masterClrMapping/>
  </p:clrMapOvr>
  <p:transition spd="slow" advTm="10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 descr="Globus Europa - piqs.de - Bilddatenbank, Bilder kostenlos und ...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4288" y="-1152525"/>
            <a:ext cx="11195050" cy="7462838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455275" cy="1095375"/>
          </a:xfrm>
        </p:spPr>
        <p:txBody>
          <a:bodyPr/>
          <a:lstStyle/>
          <a:p>
            <a:pPr>
              <a:defRPr/>
            </a:pPr>
            <a:r>
              <a:rPr lang="de-DE" sz="4400" b="1" dirty="0">
                <a:solidFill>
                  <a:srgbClr val="E401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Konzeption des Profilunterrichts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Profilinformation 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</a:p>
        </p:txBody>
      </p:sp>
      <p:sp>
        <p:nvSpPr>
          <p:cNvPr id="18438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EAF24B8-D401-4567-B49B-A437D415BDAE}" type="slidenum">
              <a:rPr lang="de-DE" altLang="de-DE"/>
              <a:pPr/>
              <a:t>3</a:t>
            </a:fld>
            <a:endParaRPr lang="de-DE" altLang="de-DE"/>
          </a:p>
        </p:txBody>
      </p:sp>
      <p:sp>
        <p:nvSpPr>
          <p:cNvPr id="8" name="Inhaltsplatzhalter 2"/>
          <p:cNvSpPr txBox="1">
            <a:spLocks/>
          </p:cNvSpPr>
          <p:nvPr/>
        </p:nvSpPr>
        <p:spPr bwMode="auto">
          <a:xfrm>
            <a:off x="457200" y="1600200"/>
            <a:ext cx="1024731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E40139"/>
              </a:buClr>
              <a:buFont typeface="Arial" charset="0"/>
              <a:buChar char="•"/>
            </a:pPr>
            <a:r>
              <a:rPr kumimoji="1" lang="de-DE" altLang="de-DE" sz="3200" dirty="0">
                <a:solidFill>
                  <a:schemeClr val="bg1"/>
                </a:solidFill>
              </a:rPr>
              <a:t>Vorbereitung auf das Berufsleben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E40139"/>
              </a:buClr>
              <a:buFont typeface="Arial" charset="0"/>
              <a:buChar char="•"/>
            </a:pPr>
            <a:r>
              <a:rPr kumimoji="1" lang="de-DE" altLang="de-DE" sz="3200" dirty="0">
                <a:solidFill>
                  <a:schemeClr val="bg1"/>
                </a:solidFill>
              </a:rPr>
              <a:t>individuelle Interessen und Neigungen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E40139"/>
              </a:buClr>
              <a:buFont typeface="Arial" charset="0"/>
              <a:buChar char="•"/>
            </a:pPr>
            <a:r>
              <a:rPr kumimoji="1" lang="de-DE" altLang="de-DE" sz="3200" dirty="0">
                <a:solidFill>
                  <a:schemeClr val="bg1"/>
                </a:solidFill>
              </a:rPr>
              <a:t>Fremdsprachenkompetenz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E40139"/>
              </a:buClr>
              <a:buFont typeface="Arial" charset="0"/>
              <a:buChar char="•"/>
            </a:pPr>
            <a:r>
              <a:rPr kumimoji="1" lang="de-DE" altLang="de-DE" sz="3200" dirty="0">
                <a:solidFill>
                  <a:schemeClr val="bg1"/>
                </a:solidFill>
              </a:rPr>
              <a:t>fächerverbindend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E40139"/>
              </a:buClr>
              <a:buFont typeface="Arial" charset="0"/>
              <a:buChar char="•"/>
            </a:pPr>
            <a:r>
              <a:rPr kumimoji="1" lang="de-DE" altLang="de-DE" sz="3200" dirty="0">
                <a:solidFill>
                  <a:schemeClr val="bg1"/>
                </a:solidFill>
              </a:rPr>
              <a:t>handlungsorientiert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E40139"/>
              </a:buClr>
              <a:buFont typeface="Arial" charset="0"/>
              <a:buChar char="•"/>
            </a:pPr>
            <a:r>
              <a:rPr kumimoji="1" lang="de-DE" altLang="de-DE" sz="3200" dirty="0">
                <a:solidFill>
                  <a:schemeClr val="bg1"/>
                </a:solidFill>
              </a:rPr>
              <a:t>Lehrpläne der gymnasialen Oberstufe bauen </a:t>
            </a:r>
            <a:r>
              <a:rPr kumimoji="1" lang="de-DE" altLang="de-DE" sz="3200" b="1" dirty="0">
                <a:solidFill>
                  <a:schemeClr val="bg1"/>
                </a:solidFill>
              </a:rPr>
              <a:t>nicht</a:t>
            </a:r>
            <a:r>
              <a:rPr kumimoji="1" lang="de-DE" altLang="de-DE" sz="3200" dirty="0">
                <a:solidFill>
                  <a:schemeClr val="bg1"/>
                </a:solidFill>
              </a:rPr>
              <a:t> auf Inhalten der Profillehrpläne auf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Clr>
                <a:srgbClr val="E40139"/>
              </a:buClr>
              <a:buFont typeface="Arial" charset="0"/>
              <a:buChar char="•"/>
            </a:pPr>
            <a:endParaRPr kumimoji="1" lang="de-DE" altLang="de-DE" sz="3200" dirty="0">
              <a:solidFill>
                <a:schemeClr val="bg1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E40139"/>
              </a:buClr>
              <a:buFont typeface="Arial" charset="0"/>
              <a:buChar char="•"/>
            </a:pPr>
            <a:endParaRPr lang="de-DE" altLang="de-DE" sz="3200" dirty="0"/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4E4E6CB-75E7-4121-D3BF-24D560067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900" b="1" dirty="0"/>
              <a:t>Lernen durch Engagement am BeBe – EIN Beispiel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3DEE4557-03BE-7322-15D0-90E52AABE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04864"/>
            <a:ext cx="10455531" cy="3921300"/>
          </a:xfrm>
        </p:spPr>
        <p:txBody>
          <a:bodyPr/>
          <a:lstStyle/>
          <a:p>
            <a:pPr marL="0" indent="0">
              <a:buNone/>
            </a:pPr>
            <a:r>
              <a:rPr lang="de-DE" b="1" u="sng" dirty="0"/>
              <a:t>Grundthema</a:t>
            </a:r>
            <a:r>
              <a:rPr lang="de-DE" dirty="0"/>
              <a:t>: Abschied von der eigenen Kindheit, prägende Erinnerungen…</a:t>
            </a:r>
          </a:p>
          <a:p>
            <a:r>
              <a:rPr lang="de-DE" dirty="0"/>
              <a:t>Gestaltung verschiedener epischer Texte inkl. dem Erstellen von Aufgaben für Vorschulkinder</a:t>
            </a:r>
          </a:p>
          <a:p>
            <a:r>
              <a:rPr lang="de-DE" dirty="0"/>
              <a:t>sieben Gruppen (eine Gruppe als Organisationsgruppe; Verfassen öffentlicher Briefe bzw. eines gesamten Schriftverkehrs samt Telefonaten mit den Einrichtungen, der Schulleitung etc.)</a:t>
            </a:r>
          </a:p>
          <a:p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CCF0C586-5E95-9428-CAAA-23C3DF591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B919D3A5-6EAE-64E4-6A2D-53B74C0A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EC5F-670E-4E71-A644-3F5632466B1C}" type="slidenum">
              <a:rPr lang="de-DE" altLang="de-DE" smtClean="0"/>
              <a:pPr/>
              <a:t>30</a:t>
            </a:fld>
            <a:endParaRPr lang="de-DE" altLang="de-DE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xmlns="" id="{3F29A93F-D12C-A150-5738-C95F11AC26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de-DE" dirty="0"/>
              <a:t>Profilinformation Klasse 8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5E5E3201-9F1A-8B83-D052-0D381CE1DA60}"/>
              </a:ext>
            </a:extLst>
          </p:cNvPr>
          <p:cNvSpPr txBox="1"/>
          <p:nvPr/>
        </p:nvSpPr>
        <p:spPr>
          <a:xfrm>
            <a:off x="627112" y="1538426"/>
            <a:ext cx="9014447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08576"/>
                </a:solidFill>
                <a:effectLst/>
                <a:uLnTx/>
                <a:uFillTx/>
                <a:latin typeface="Optima LT Pro" panose="020B0502050508020304" pitchFamily="34" charset="0"/>
              </a:rPr>
              <a:t>Klasse 8/3 (SJ 2021/2022) – im Fach Deutsch</a:t>
            </a:r>
          </a:p>
        </p:txBody>
      </p:sp>
    </p:spTree>
    <p:extLst>
      <p:ext uri="{BB962C8B-B14F-4D97-AF65-F5344CB8AC3E}">
        <p14:creationId xmlns:p14="http://schemas.microsoft.com/office/powerpoint/2010/main" val="1860139552"/>
      </p:ext>
    </p:extLst>
  </p:cSld>
  <p:clrMapOvr>
    <a:masterClrMapping/>
  </p:clrMapOvr>
  <p:transition spd="slow" advTm="1000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2034" y="283727"/>
            <a:ext cx="5711298" cy="743407"/>
          </a:xfrm>
        </p:spPr>
        <p:txBody>
          <a:bodyPr>
            <a:normAutofit/>
          </a:bodyPr>
          <a:lstStyle/>
          <a:p>
            <a:r>
              <a:rPr lang="de-DE" dirty="0">
                <a:latin typeface="Optima LT Pro" panose="020B0502050508020304" pitchFamily="34" charset="0"/>
              </a:rPr>
              <a:t>Praxisbeispiel am BeBe</a:t>
            </a:r>
          </a:p>
        </p:txBody>
      </p:sp>
      <p:sp>
        <p:nvSpPr>
          <p:cNvPr id="38" name="Freeform: Shape 33">
            <a:extLst>
              <a:ext uri="{FF2B5EF4-FFF2-40B4-BE49-F238E27FC236}">
                <a16:creationId xmlns:a16="http://schemas.microsoft.com/office/drawing/2014/main" xmlns="" id="{B5809B1F-0726-44C0-B0A1-7FCE2A129E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2560321" y="4232366"/>
            <a:ext cx="5610120" cy="2625634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: Shape 35">
            <a:extLst>
              <a:ext uri="{FF2B5EF4-FFF2-40B4-BE49-F238E27FC236}">
                <a16:creationId xmlns:a16="http://schemas.microsoft.com/office/drawing/2014/main" xmlns="" id="{26EE9A0B-C601-4E3F-8541-29CA20DE11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1" y="0"/>
            <a:ext cx="5904411" cy="4406393"/>
          </a:xfrm>
          <a:custGeom>
            <a:avLst/>
            <a:gdLst>
              <a:gd name="connsiteX0" fmla="*/ 2562355 w 6855833"/>
              <a:gd name="connsiteY0" fmla="*/ 0 h 5116428"/>
              <a:gd name="connsiteX1" fmla="*/ 6855833 w 6855833"/>
              <a:gd name="connsiteY1" fmla="*/ 4293479 h 5116428"/>
              <a:gd name="connsiteX2" fmla="*/ 6833667 w 6855833"/>
              <a:gd name="connsiteY2" fmla="*/ 4732462 h 5116428"/>
              <a:gd name="connsiteX3" fmla="*/ 6775067 w 6855833"/>
              <a:gd name="connsiteY3" fmla="*/ 5116428 h 5116428"/>
              <a:gd name="connsiteX4" fmla="*/ 0 w 6855833"/>
              <a:gd name="connsiteY4" fmla="*/ 5116428 h 5116428"/>
              <a:gd name="connsiteX5" fmla="*/ 0 w 6855833"/>
              <a:gd name="connsiteY5" fmla="*/ 854273 h 5116428"/>
              <a:gd name="connsiteX6" fmla="*/ 161831 w 6855833"/>
              <a:gd name="connsiteY6" fmla="*/ 733259 h 5116428"/>
              <a:gd name="connsiteX7" fmla="*/ 2562355 w 6855833"/>
              <a:gd name="connsiteY7" fmla="*/ 0 h 511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5833" h="5116428">
                <a:moveTo>
                  <a:pt x="2562355" y="0"/>
                </a:moveTo>
                <a:cubicBezTo>
                  <a:pt x="4933578" y="0"/>
                  <a:pt x="6855833" y="1922255"/>
                  <a:pt x="6855833" y="4293479"/>
                </a:cubicBezTo>
                <a:cubicBezTo>
                  <a:pt x="6855833" y="4441680"/>
                  <a:pt x="6848324" y="4588128"/>
                  <a:pt x="6833667" y="4732462"/>
                </a:cubicBezTo>
                <a:lnTo>
                  <a:pt x="6775067" y="5116428"/>
                </a:lnTo>
                <a:lnTo>
                  <a:pt x="0" y="5116428"/>
                </a:lnTo>
                <a:lnTo>
                  <a:pt x="0" y="854273"/>
                </a:lnTo>
                <a:lnTo>
                  <a:pt x="161831" y="733259"/>
                </a:lnTo>
                <a:cubicBezTo>
                  <a:pt x="847074" y="270317"/>
                  <a:pt x="1673147" y="0"/>
                  <a:pt x="2562355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fik 6" descr="Ein Bild, das Person, stehend, darstellend, Gruppe enthält.&#10;&#10;Automatisch generierte Beschreibung">
            <a:extLst>
              <a:ext uri="{FF2B5EF4-FFF2-40B4-BE49-F238E27FC236}">
                <a16:creationId xmlns:a16="http://schemas.microsoft.com/office/drawing/2014/main" xmlns="" id="{E3C37A2D-5A2E-18B1-04F8-F399CC9F8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" r="1" b="1"/>
          <a:stretch/>
        </p:blipFill>
        <p:spPr>
          <a:xfrm>
            <a:off x="17622" y="-66014"/>
            <a:ext cx="5681097" cy="4151910"/>
          </a:xfrm>
          <a:custGeom>
            <a:avLst/>
            <a:gdLst/>
            <a:ahLst/>
            <a:cxnLst/>
            <a:rect l="l" t="t" r="r" b="b"/>
            <a:pathLst>
              <a:path w="5681097" h="4151920">
                <a:moveTo>
                  <a:pt x="0" y="0"/>
                </a:moveTo>
                <a:lnTo>
                  <a:pt x="5611423" y="0"/>
                </a:lnTo>
                <a:lnTo>
                  <a:pt x="5663241" y="339527"/>
                </a:lnTo>
                <a:cubicBezTo>
                  <a:pt x="5675049" y="455800"/>
                  <a:pt x="5681097" y="573775"/>
                  <a:pt x="5681097" y="693164"/>
                </a:cubicBezTo>
                <a:cubicBezTo>
                  <a:pt x="5681097" y="2603383"/>
                  <a:pt x="4132560" y="4151920"/>
                  <a:pt x="2222343" y="4151920"/>
                </a:cubicBezTo>
                <a:cubicBezTo>
                  <a:pt x="1386622" y="4151920"/>
                  <a:pt x="620129" y="3855520"/>
                  <a:pt x="22252" y="3362108"/>
                </a:cubicBezTo>
                <a:lnTo>
                  <a:pt x="0" y="3341884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2034" y="1412776"/>
            <a:ext cx="6077900" cy="3036034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r>
              <a:rPr lang="de-DE" sz="2200" b="1" dirty="0">
                <a:latin typeface="Optima LT Pro" panose="020B0502050508020304" pitchFamily="34" charset="0"/>
              </a:rPr>
              <a:t>Klasse 8/3 (SJ 2021/2022)</a:t>
            </a:r>
          </a:p>
          <a:p>
            <a:pPr marL="0" indent="0">
              <a:buNone/>
            </a:pPr>
            <a:endParaRPr lang="de-DE" sz="2200" dirty="0">
              <a:latin typeface="Optima LT Pro" panose="020B0502050508020304" pitchFamily="34" charset="0"/>
            </a:endParaRPr>
          </a:p>
          <a:p>
            <a:r>
              <a:rPr lang="de-DE" sz="2200" dirty="0">
                <a:latin typeface="Optima LT Pro" panose="020B0502050508020304" pitchFamily="34" charset="0"/>
              </a:rPr>
              <a:t>Umsetzung der eigenen Ideen in drei Kindertageseinrichtungen (inkl. Zusammenarbeit/Kommunikation mit den Erziehern)</a:t>
            </a:r>
          </a:p>
          <a:p>
            <a:r>
              <a:rPr lang="de-DE" sz="2200" dirty="0">
                <a:latin typeface="Optima LT Pro" panose="020B0502050508020304" pitchFamily="34" charset="0"/>
              </a:rPr>
              <a:t>hohe Motivation bei </a:t>
            </a:r>
            <a:r>
              <a:rPr lang="de-DE" sz="2200" i="1" dirty="0">
                <a:latin typeface="Optima LT Pro" panose="020B0502050508020304" pitchFamily="34" charset="0"/>
              </a:rPr>
              <a:t>allen</a:t>
            </a:r>
            <a:r>
              <a:rPr lang="de-DE" sz="2200" dirty="0">
                <a:latin typeface="Optima LT Pro" panose="020B0502050508020304" pitchFamily="34" charset="0"/>
              </a:rPr>
              <a:t> Schülern</a:t>
            </a:r>
          </a:p>
          <a:p>
            <a:r>
              <a:rPr lang="de-DE" sz="2200" b="1" u="sng" dirty="0">
                <a:latin typeface="Optima LT Pro" panose="020B0502050508020304" pitchFamily="34" charset="0"/>
              </a:rPr>
              <a:t>Ergebnis</a:t>
            </a:r>
            <a:r>
              <a:rPr lang="de-DE" sz="2200" dirty="0">
                <a:latin typeface="Optima LT Pro" panose="020B0502050508020304" pitchFamily="34" charset="0"/>
              </a:rPr>
              <a:t>: Drei Kitas haben jetzt eine umfangreiche (80 Seiten) Handreichung zu verschiedensten Themen des Vorschulbereichs.</a:t>
            </a:r>
          </a:p>
        </p:txBody>
      </p:sp>
      <p:pic>
        <p:nvPicPr>
          <p:cNvPr id="5" name="Grafik 4" descr="Ein Bild, das Baum, draußen, Person, Personen enthält.&#10;&#10;Automatisch generierte Beschreibung">
            <a:extLst>
              <a:ext uri="{FF2B5EF4-FFF2-40B4-BE49-F238E27FC236}">
                <a16:creationId xmlns:a16="http://schemas.microsoft.com/office/drawing/2014/main" xmlns="" id="{84514FC2-EDC7-1C34-59AC-AEE3D08400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0" r="-2" b="18181"/>
          <a:stretch/>
        </p:blipFill>
        <p:spPr>
          <a:xfrm>
            <a:off x="2785874" y="4448810"/>
            <a:ext cx="5148922" cy="2409190"/>
          </a:xfrm>
          <a:custGeom>
            <a:avLst/>
            <a:gdLst/>
            <a:ahLst/>
            <a:cxnLst/>
            <a:rect l="l" t="t" r="r" b="b"/>
            <a:pathLst>
              <a:path w="5148922" h="2409190">
                <a:moveTo>
                  <a:pt x="2574461" y="0"/>
                </a:moveTo>
                <a:cubicBezTo>
                  <a:pt x="3911983" y="0"/>
                  <a:pt x="5012087" y="1016507"/>
                  <a:pt x="5144375" y="2319127"/>
                </a:cubicBezTo>
                <a:lnTo>
                  <a:pt x="5148922" y="2409190"/>
                </a:lnTo>
                <a:lnTo>
                  <a:pt x="0" y="2409190"/>
                </a:lnTo>
                <a:lnTo>
                  <a:pt x="4548" y="2319127"/>
                </a:lnTo>
                <a:cubicBezTo>
                  <a:pt x="136837" y="1016507"/>
                  <a:pt x="1236939" y="0"/>
                  <a:pt x="2574461" y="0"/>
                </a:cubicBezTo>
                <a:close/>
              </a:path>
            </a:pathLst>
          </a:cu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6B7B4C64-D2E9-A3EA-0CD2-3A4AF806FC15}"/>
              </a:ext>
            </a:extLst>
          </p:cNvPr>
          <p:cNvSpPr txBox="1"/>
          <p:nvPr/>
        </p:nvSpPr>
        <p:spPr>
          <a:xfrm>
            <a:off x="8418443" y="4919870"/>
            <a:ext cx="3581491" cy="124649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5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S</a:t>
            </a:r>
            <a:r>
              <a:rPr kumimoji="0" lang="de-DE" sz="25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ehr positive Rückmeldungen der Einrichtungen!</a:t>
            </a:r>
          </a:p>
        </p:txBody>
      </p:sp>
    </p:spTree>
    <p:extLst>
      <p:ext uri="{BB962C8B-B14F-4D97-AF65-F5344CB8AC3E}">
        <p14:creationId xmlns:p14="http://schemas.microsoft.com/office/powerpoint/2010/main" val="466098612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C31635E-F3A3-30F5-47D7-3E52981AC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Inhalte Klassenstufe 8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B6F20D9C-1C9A-862D-2F02-9BB5F62B4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00201"/>
            <a:ext cx="5774431" cy="4525963"/>
          </a:xfrm>
        </p:spPr>
        <p:txBody>
          <a:bodyPr/>
          <a:lstStyle/>
          <a:p>
            <a:pPr marL="0" indent="0">
              <a:buNone/>
            </a:pPr>
            <a:r>
              <a:rPr lang="de-DE" sz="3000" b="1" dirty="0"/>
              <a:t>Mein Umfeld</a:t>
            </a:r>
          </a:p>
          <a:p>
            <a:r>
              <a:rPr lang="de-DE" sz="3000" dirty="0"/>
              <a:t>Einführung in die Lernmethode „Lernen durch Engagement“</a:t>
            </a:r>
          </a:p>
          <a:p>
            <a:r>
              <a:rPr lang="de-DE" sz="3000" dirty="0"/>
              <a:t>grundlegende Kenntnisse zum Projektmanagement </a:t>
            </a:r>
          </a:p>
          <a:p>
            <a:r>
              <a:rPr lang="de-DE" sz="3000" dirty="0"/>
              <a:t>erste eigene kleine Projektideen planen, umsetzen und reflektieren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4A3955CD-3C47-1000-9CB8-4D946C4B1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4DB946DE-4E33-9EE7-4721-08836BD01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EC5F-670E-4E71-A644-3F5632466B1C}" type="slidenum">
              <a:rPr lang="de-DE" altLang="de-DE" smtClean="0"/>
              <a:pPr/>
              <a:t>32</a:t>
            </a:fld>
            <a:endParaRPr lang="de-DE" altLang="de-DE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xmlns="" id="{D4DF6352-0C55-3E9D-6E6E-A2C9B429D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</p:spPr>
        <p:txBody>
          <a:bodyPr/>
          <a:lstStyle/>
          <a:p>
            <a:pPr>
              <a:defRPr/>
            </a:pPr>
            <a:r>
              <a:rPr lang="de-DE" dirty="0"/>
              <a:t>Profilinformation Klasse 8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CF56F664-D771-F260-1062-A3CAC116DF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 rot="20012502">
            <a:off x="4987456" y="4820802"/>
            <a:ext cx="1360586" cy="1411866"/>
          </a:xfrm>
          <a:prstGeom prst="rect">
            <a:avLst/>
          </a:prstGeom>
        </p:spPr>
      </p:pic>
      <p:pic>
        <p:nvPicPr>
          <p:cNvPr id="10" name="Grafik 9" descr="Ein Bild, das draußen, Baum, Landschaft, Natur enthält.&#10;&#10;Automatisch generierte Beschreibung">
            <a:extLst>
              <a:ext uri="{FF2B5EF4-FFF2-40B4-BE49-F238E27FC236}">
                <a16:creationId xmlns:a16="http://schemas.microsoft.com/office/drawing/2014/main" xmlns="" id="{382757E0-07C1-6DF0-6C1B-3B25A97FEB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6619388" y="2199629"/>
            <a:ext cx="4986764" cy="332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76883"/>
      </p:ext>
    </p:extLst>
  </p:cSld>
  <p:clrMapOvr>
    <a:masterClrMapping/>
  </p:clrMapOvr>
  <p:transition spd="slow" advTm="1000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2E44102-3EFA-7420-D75C-144626551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526713" cy="1143000"/>
          </a:xfrm>
        </p:spPr>
        <p:txBody>
          <a:bodyPr wrap="square" anchor="ctr">
            <a:normAutofit/>
          </a:bodyPr>
          <a:lstStyle/>
          <a:p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Inhalte Klassenstufe 9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8D024930-1548-4D54-B81B-D488F02C37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 wrap="square" anchor="t">
            <a:normAutofit lnSpcReduction="10000"/>
          </a:bodyPr>
          <a:lstStyle/>
          <a:p>
            <a:pPr marL="0" indent="0">
              <a:buNone/>
            </a:pPr>
            <a:r>
              <a:rPr lang="de-DE" b="1" dirty="0"/>
              <a:t>Arbeits- und Lebenswelt</a:t>
            </a:r>
          </a:p>
          <a:p>
            <a:r>
              <a:rPr lang="de-DE" dirty="0"/>
              <a:t>Anwenden der Lernmethode „Lernen durch Engagement“</a:t>
            </a:r>
          </a:p>
          <a:p>
            <a:r>
              <a:rPr lang="de-DE" b="1" dirty="0"/>
              <a:t>Reflexion</a:t>
            </a:r>
            <a:r>
              <a:rPr lang="de-DE" dirty="0"/>
              <a:t> des bisherigen und des neuen Projektmanagement(-ziels, -prozesses)</a:t>
            </a:r>
          </a:p>
          <a:p>
            <a:r>
              <a:rPr lang="de-DE" dirty="0"/>
              <a:t>Planen eigener Projekte zu einem übergeordneten Themenfeld</a:t>
            </a:r>
          </a:p>
          <a:p>
            <a:endParaRPr lang="de-DE" dirty="0"/>
          </a:p>
        </p:txBody>
      </p:sp>
      <p:pic>
        <p:nvPicPr>
          <p:cNvPr id="8" name="Grafik 7" descr="Ein Bild, das Text, Person, Menschliches Gesicht, Handschrift enthält.&#10;&#10;Automatisch generierte Beschreibung">
            <a:extLst>
              <a:ext uri="{FF2B5EF4-FFF2-40B4-BE49-F238E27FC236}">
                <a16:creationId xmlns:a16="http://schemas.microsoft.com/office/drawing/2014/main" xmlns="" id="{B04A252A-8A35-514C-2B6B-ACC8E0C7A9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15565" r="5613" b="-1"/>
          <a:stretch/>
        </p:blipFill>
        <p:spPr>
          <a:xfrm>
            <a:off x="6197602" y="1417638"/>
            <a:ext cx="5384800" cy="4525963"/>
          </a:xfrm>
          <a:prstGeom prst="rect">
            <a:avLst/>
          </a:prstGeom>
          <a:noFill/>
        </p:spPr>
      </p:pic>
      <p:sp>
        <p:nvSpPr>
          <p:cNvPr id="7" name="Datumsplatzhalter 3">
            <a:extLst>
              <a:ext uri="{FF2B5EF4-FFF2-40B4-BE49-F238E27FC236}">
                <a16:creationId xmlns:a16="http://schemas.microsoft.com/office/drawing/2014/main" xmlns="" id="{5DD54C9E-A8CA-166A-FFB8-5F32F18A39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de-DE" dirty="0"/>
              <a:t>Profilinformation Klasse 8</a:t>
            </a:r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0DAD4B9C-28FB-F3E2-2BA7-E6F2EB44C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de-DE"/>
              <a:t>Bertolt-Brecht-Gymnasium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47F76E5A-C6D2-9067-3253-728C6BA1C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A584EC5F-670E-4E71-A644-3F5632466B1C}" type="slidenum">
              <a:rPr lang="de-DE" altLang="de-DE" smtClean="0"/>
              <a:pPr>
                <a:spcAft>
                  <a:spcPts val="600"/>
                </a:spcAft>
              </a:pPr>
              <a:t>33</a:t>
            </a:fld>
            <a:endParaRPr lang="de-DE" alt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EE20C7F6-017F-B306-5FB4-D9D9F9849874}"/>
              </a:ext>
            </a:extLst>
          </p:cNvPr>
          <p:cNvSpPr txBox="1"/>
          <p:nvPr/>
        </p:nvSpPr>
        <p:spPr>
          <a:xfrm>
            <a:off x="9413675" y="6870700"/>
            <a:ext cx="277832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de-DE" sz="700">
                <a:solidFill>
                  <a:srgbClr val="FFFFFF"/>
                </a:solidFill>
                <a:latin typeface="+mn-lt"/>
              </a:rPr>
              <a:t>"</a:t>
            </a:r>
            <a:r>
              <a:rPr lang="de-DE" sz="700">
                <a:solidFill>
                  <a:srgbClr val="FFFFFF"/>
                </a:solidFill>
                <a:latin typeface="+mn-lt"/>
                <a:hlinkClick r:id="rId3" tooltip="https://insert.schule.at/unterrichtsmaterial/arbeitswelt/selbststaendigkeit-risiken-und-chancen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Dieses Foto</a:t>
            </a:r>
            <a:r>
              <a:rPr lang="de-DE" sz="700">
                <a:solidFill>
                  <a:srgbClr val="FFFFFF"/>
                </a:solidFill>
                <a:latin typeface="+mn-lt"/>
              </a:rPr>
              <a:t>" von Unbekannter Autor ist lizenziert gemäß </a:t>
            </a:r>
            <a:r>
              <a:rPr lang="de-DE" sz="700">
                <a:solidFill>
                  <a:srgbClr val="FFFFFF"/>
                </a:solidFill>
                <a:latin typeface="+mn-lt"/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BY-SA-NC</a:t>
            </a:r>
            <a:endParaRPr lang="de-DE" sz="70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3045643"/>
      </p:ext>
    </p:extLst>
  </p:cSld>
  <p:clrMapOvr>
    <a:masterClrMapping/>
  </p:clrMapOvr>
  <p:transition spd="slow" advTm="1000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3DD6930-FD0D-5CFC-5090-EBEFAEC8B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526713" cy="1143000"/>
          </a:xfrm>
        </p:spPr>
        <p:txBody>
          <a:bodyPr wrap="square" anchor="ctr">
            <a:normAutofit/>
          </a:bodyPr>
          <a:lstStyle/>
          <a:p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Inhalte Klassenstufe 10</a:t>
            </a:r>
          </a:p>
        </p:txBody>
      </p:sp>
      <p:pic>
        <p:nvPicPr>
          <p:cNvPr id="8" name="Grafik 7" descr="Ein Bild, das Wasser, Spiegelung, Teich enthält.&#10;&#10;Automatisch generierte Beschreibung">
            <a:extLst>
              <a:ext uri="{FF2B5EF4-FFF2-40B4-BE49-F238E27FC236}">
                <a16:creationId xmlns:a16="http://schemas.microsoft.com/office/drawing/2014/main" xmlns="" id="{1DF39DAD-EF40-F870-7329-81F5D4E3E7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2573" r="18010" b="-1"/>
          <a:stretch/>
        </p:blipFill>
        <p:spPr>
          <a:xfrm>
            <a:off x="609600" y="1600201"/>
            <a:ext cx="5384800" cy="4525963"/>
          </a:xfrm>
          <a:prstGeom prst="rect">
            <a:avLst/>
          </a:prstGeom>
          <a:noFill/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7EDB21D3-D24C-073F-C668-A0CB6009A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4938713" cy="4525963"/>
          </a:xfrm>
        </p:spPr>
        <p:txBody>
          <a:bodyPr wrap="square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de-DE" b="1" dirty="0"/>
              <a:t>Natur und Gesellschaft</a:t>
            </a:r>
          </a:p>
          <a:p>
            <a:pPr>
              <a:lnSpc>
                <a:spcPct val="90000"/>
              </a:lnSpc>
            </a:pPr>
            <a:r>
              <a:rPr lang="de-DE" dirty="0"/>
              <a:t>selbstständiges Anwenden der Lernmethode „Lernen durch Engagement“</a:t>
            </a:r>
          </a:p>
          <a:p>
            <a:pPr>
              <a:lnSpc>
                <a:spcPct val="90000"/>
              </a:lnSpc>
            </a:pPr>
            <a:r>
              <a:rPr lang="de-DE" b="1" dirty="0"/>
              <a:t>Reflexion</a:t>
            </a:r>
            <a:r>
              <a:rPr lang="de-DE" dirty="0"/>
              <a:t> des eigenen Handelns vor, während und nach dem Projekt</a:t>
            </a:r>
          </a:p>
          <a:p>
            <a:pPr>
              <a:lnSpc>
                <a:spcPct val="90000"/>
              </a:lnSpc>
            </a:pPr>
            <a:r>
              <a:rPr lang="de-DE" dirty="0"/>
              <a:t>selbstständiges Planen eigener Projekte zu einem übergeordneten Themenfeld</a:t>
            </a:r>
          </a:p>
          <a:p>
            <a:pPr>
              <a:lnSpc>
                <a:spcPct val="90000"/>
              </a:lnSpc>
            </a:pPr>
            <a:endParaRPr lang="de-DE" dirty="0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xmlns="" id="{AFC92E82-EDCB-A06D-FD35-FE67B7AF57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de-DE" dirty="0"/>
              <a:t>Profilinformation Klasse 8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9560EAAA-3772-FF54-77F4-497B48B34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de-DE"/>
              <a:t>Bertolt-Brecht-Gymnasium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C7B3CBD9-A6A3-DDA5-35FC-509BDDE5A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A584EC5F-670E-4E71-A644-3F5632466B1C}" type="slidenum">
              <a:rPr lang="de-DE" altLang="de-DE" smtClean="0"/>
              <a:pPr>
                <a:spcAft>
                  <a:spcPts val="600"/>
                </a:spcAft>
              </a:pPr>
              <a:t>34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73954279"/>
      </p:ext>
    </p:extLst>
  </p:cSld>
  <p:clrMapOvr>
    <a:masterClrMapping/>
  </p:clrMapOvr>
  <p:transition spd="slow" advTm="1000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CC9FD45-2F3B-BC61-1ABA-0BEAD0AD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Bewertungen im Profil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xmlns="" id="{B1B130A1-3B63-3D31-6881-AB2B43C9D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700" dirty="0"/>
              <a:t>überwiegend Portfolioarbeit (schriftlich, fotografisch etc.)</a:t>
            </a:r>
          </a:p>
          <a:p>
            <a:pPr lvl="1"/>
            <a:r>
              <a:rPr lang="de-DE" sz="2300" dirty="0"/>
              <a:t>Selbstreflexion</a:t>
            </a:r>
          </a:p>
          <a:p>
            <a:pPr lvl="1"/>
            <a:r>
              <a:rPr lang="de-DE" sz="2300" dirty="0"/>
              <a:t>Reflexion über Projekte</a:t>
            </a:r>
          </a:p>
          <a:p>
            <a:pPr lvl="1"/>
            <a:r>
              <a:rPr lang="de-DE" sz="2300" dirty="0"/>
              <a:t>Dokumentation des Projektverlaufs</a:t>
            </a:r>
          </a:p>
          <a:p>
            <a:pPr lvl="1"/>
            <a:r>
              <a:rPr lang="de-DE" sz="2300" dirty="0"/>
              <a:t>Präsentation von Projekten</a:t>
            </a:r>
          </a:p>
          <a:p>
            <a:pPr lvl="1"/>
            <a:r>
              <a:rPr lang="de-DE" sz="2300" dirty="0"/>
              <a:t>Durchführung der Projekte</a:t>
            </a:r>
          </a:p>
          <a:p>
            <a:r>
              <a:rPr lang="de-DE" sz="2700" dirty="0"/>
              <a:t>kleinere schriftliche Tests (u.a. zum Projektmanagement und zur Lernmethode)</a:t>
            </a:r>
          </a:p>
          <a:p>
            <a:r>
              <a:rPr lang="de-DE" sz="2700" dirty="0"/>
              <a:t>mündliches Präsentieren: informieren, überzeugen, verteidigen und Partner gewinnen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956B150F-321F-6593-078E-8A69C3DB2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Bertolt-Brecht-Gymnasium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E1023798-3348-19C1-FA9C-E7257E34C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40D7D-6125-458A-92EE-868891C58680}" type="slidenum">
              <a:rPr lang="de-DE" altLang="de-DE" smtClean="0"/>
              <a:pPr/>
              <a:t>35</a:t>
            </a:fld>
            <a:endParaRPr lang="de-DE" altLang="de-DE"/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xmlns="" id="{602D38ED-1849-AAA2-7103-6B18987594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de-DE" dirty="0"/>
              <a:t>Profilinformation Klasse 8</a:t>
            </a:r>
          </a:p>
        </p:txBody>
      </p:sp>
    </p:spTree>
    <p:extLst>
      <p:ext uri="{BB962C8B-B14F-4D97-AF65-F5344CB8AC3E}">
        <p14:creationId xmlns:p14="http://schemas.microsoft.com/office/powerpoint/2010/main" val="4273653194"/>
      </p:ext>
    </p:extLst>
  </p:cSld>
  <p:clrMapOvr>
    <a:masterClrMapping/>
  </p:clrMapOvr>
  <p:transition spd="slow" advTm="1000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CAFE510-B0B1-595A-F45D-76F98C5E7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Vorteile des LdE-Profils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94BFB7F2-D370-E4E5-911C-F5146682E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40EB15A5-DD77-1137-1B46-965D369F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EC5F-670E-4E71-A644-3F5632466B1C}" type="slidenum">
              <a:rPr lang="de-DE" altLang="de-DE" smtClean="0"/>
              <a:pPr/>
              <a:t>36</a:t>
            </a:fld>
            <a:endParaRPr lang="de-DE" altLang="de-DE"/>
          </a:p>
        </p:txBody>
      </p:sp>
      <p:sp>
        <p:nvSpPr>
          <p:cNvPr id="7" name="Datumsplatzhalter 3">
            <a:extLst>
              <a:ext uri="{FF2B5EF4-FFF2-40B4-BE49-F238E27FC236}">
                <a16:creationId xmlns:a16="http://schemas.microsoft.com/office/drawing/2014/main" xmlns="" id="{D5EE9E92-756E-7072-169C-F9EB830539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</p:spPr>
        <p:txBody>
          <a:bodyPr/>
          <a:lstStyle/>
          <a:p>
            <a:pPr>
              <a:defRPr/>
            </a:pPr>
            <a:r>
              <a:rPr lang="de-DE"/>
              <a:t>Profilinformation Klasse 8</a:t>
            </a:r>
            <a:endParaRPr lang="de-DE" dirty="0"/>
          </a:p>
        </p:txBody>
      </p:sp>
      <p:pic>
        <p:nvPicPr>
          <p:cNvPr id="12" name="Grafik 11" descr="Ein Bild, das Wirbellose, Wirbellose Meerestiere, Licht, Qualle enthält.&#10;&#10;Automatisch generierte Beschreibung">
            <a:extLst>
              <a:ext uri="{FF2B5EF4-FFF2-40B4-BE49-F238E27FC236}">
                <a16:creationId xmlns:a16="http://schemas.microsoft.com/office/drawing/2014/main" xmlns="" id="{E5FF2D21-83D8-A745-15BF-F8F181BD86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0" y="1359950"/>
            <a:ext cx="11280576" cy="549805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91C6A054-78AC-A558-A91D-660EC24DA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43" y="1600201"/>
            <a:ext cx="10161077" cy="4525963"/>
          </a:xfrm>
        </p:spPr>
        <p:txBody>
          <a:bodyPr/>
          <a:lstStyle/>
          <a:p>
            <a:pPr marL="0" indent="0" algn="ctr">
              <a:buNone/>
            </a:pPr>
            <a:r>
              <a:rPr lang="de-DE" sz="3800" b="1" kern="100" dirty="0">
                <a:solidFill>
                  <a:srgbClr val="E401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DEINE IDEEN </a:t>
            </a:r>
            <a:r>
              <a:rPr lang="de-DE" sz="3800" kern="100" dirty="0">
                <a:solidFill>
                  <a:srgbClr val="E401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werden </a:t>
            </a:r>
            <a:r>
              <a:rPr lang="de-DE" sz="3800" b="1" kern="100" dirty="0">
                <a:solidFill>
                  <a:srgbClr val="E401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WIRKLICHKEIT</a:t>
            </a:r>
            <a:r>
              <a:rPr lang="de-DE" sz="3800" kern="100" dirty="0">
                <a:solidFill>
                  <a:srgbClr val="E401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 marL="0" indent="0" algn="ctr">
              <a:buNone/>
            </a:pPr>
            <a:endParaRPr lang="de-DE" sz="2000" kern="100" dirty="0">
              <a:solidFill>
                <a:srgbClr val="0083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de-DE" sz="20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Außerdem:</a:t>
            </a:r>
          </a:p>
          <a:p>
            <a:r>
              <a:rPr lang="de-DE" sz="3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LdE-Projekte können ein </a:t>
            </a:r>
            <a:r>
              <a:rPr lang="de-DE" sz="32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Ausgangspunkt</a:t>
            </a:r>
            <a:r>
              <a:rPr lang="de-DE" sz="3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für Komplexe Leistungen oder gar </a:t>
            </a:r>
            <a:r>
              <a:rPr lang="de-DE" sz="32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BeLLs</a:t>
            </a:r>
            <a:r>
              <a:rPr lang="de-DE" sz="3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in der </a:t>
            </a:r>
            <a:r>
              <a:rPr lang="de-DE" sz="32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SEK II </a:t>
            </a:r>
            <a:r>
              <a:rPr lang="de-DE" sz="3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sein.</a:t>
            </a:r>
          </a:p>
          <a:p>
            <a:r>
              <a:rPr lang="de-DE" kern="100" dirty="0">
                <a:ea typeface="Calibri" panose="020F0502020204030204" pitchFamily="34" charset="0"/>
                <a:cs typeface="Times New Roman" panose="02020603050405020304" pitchFamily="18" charset="0"/>
              </a:rPr>
              <a:t>In LdE-Projekten erweiterst du deinen Horizont für deine </a:t>
            </a:r>
            <a:r>
              <a:rPr lang="de-DE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CAS-Projekte im IB </a:t>
            </a:r>
            <a:r>
              <a:rPr lang="de-DE" kern="100" dirty="0">
                <a:ea typeface="Calibri" panose="020F0502020204030204" pitchFamily="34" charset="0"/>
                <a:cs typeface="Times New Roman" panose="02020603050405020304" pitchFamily="18" charset="0"/>
              </a:rPr>
              <a:t>oder baust sogar dein Projekt aus der Klasse 10 weiter aus.</a:t>
            </a:r>
          </a:p>
          <a:p>
            <a:endParaRPr lang="de-DE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4629330"/>
      </p:ext>
    </p:extLst>
  </p:cSld>
  <p:clrMapOvr>
    <a:masterClrMapping/>
  </p:clrMapOvr>
  <p:transition spd="slow" advTm="1000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722" name="Titel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455275" cy="1095375"/>
          </a:xfrm>
        </p:spPr>
        <p:txBody>
          <a:bodyPr/>
          <a:lstStyle/>
          <a:p>
            <a:pPr>
              <a:defRPr/>
            </a:pPr>
            <a:r>
              <a:rPr lang="de-DE"/>
              <a:t>Bilinguales Profil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609600" y="1600200"/>
            <a:ext cx="10455275" cy="4525963"/>
          </a:xfrm>
        </p:spPr>
        <p:txBody>
          <a:bodyPr/>
          <a:lstStyle/>
          <a:p>
            <a:pPr>
              <a:defRPr/>
            </a:pPr>
            <a:r>
              <a:rPr lang="de-DE" sz="2800" dirty="0"/>
              <a:t>Sachfachunterricht in der Fremdsprache </a:t>
            </a:r>
          </a:p>
          <a:p>
            <a:pPr>
              <a:defRPr/>
            </a:pPr>
            <a:r>
              <a:rPr lang="de-DE" sz="2800" dirty="0"/>
              <a:t>Arbeitssprache: Englisch</a:t>
            </a:r>
            <a:endParaRPr dirty="0"/>
          </a:p>
          <a:p>
            <a:pPr>
              <a:defRPr/>
            </a:pPr>
            <a:r>
              <a:rPr lang="de-DE" sz="2800" dirty="0"/>
              <a:t>Ziel: die fächerverbindende Entwicklung und Verbesserung der englischsprachigen Fähigkeiten</a:t>
            </a:r>
          </a:p>
          <a:p>
            <a:pPr marL="0" indent="0">
              <a:buNone/>
              <a:defRPr/>
            </a:pPr>
            <a:endParaRPr dirty="0"/>
          </a:p>
          <a:p>
            <a:pPr>
              <a:defRPr/>
            </a:pPr>
            <a:r>
              <a:rPr lang="de-DE" sz="2400" dirty="0"/>
              <a:t>theoretische und praktische Auseinandersetzung mit </a:t>
            </a:r>
          </a:p>
          <a:p>
            <a:pPr marL="0" indent="0">
              <a:buNone/>
              <a:defRPr/>
            </a:pPr>
            <a:r>
              <a:rPr lang="de-DE" sz="2400" dirty="0"/>
              <a:t>    künstlerischen, gesellschafts- und naturwissenschaftlichen Themen</a:t>
            </a:r>
          </a:p>
          <a:p>
            <a:pPr>
              <a:defRPr/>
            </a:pPr>
            <a:r>
              <a:rPr lang="de-DE" sz="2400" dirty="0"/>
              <a:t>Untersuchung von verschiedenen Kulturen, historischen Ereignissen und Entwicklungen der Gegenwart, um Visionen für die Zukunft zu schaffen.</a:t>
            </a:r>
            <a:endParaRPr sz="2800" dirty="0"/>
          </a:p>
          <a:p>
            <a:pPr marL="0" indent="0">
              <a:buNone/>
              <a:defRPr/>
            </a:pPr>
            <a:r>
              <a:rPr lang="de-DE" dirty="0"/>
              <a:t/>
            </a:r>
            <a:br>
              <a:rPr lang="de-DE" dirty="0"/>
            </a:br>
            <a:endParaRPr lang="de-DE" dirty="0"/>
          </a:p>
          <a:p>
            <a:pPr>
              <a:defRPr/>
            </a:pPr>
            <a:endParaRPr lang="de-DE" dirty="0"/>
          </a:p>
          <a:p>
            <a:pPr>
              <a:defRPr/>
            </a:pP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Profilinformation 2024</a:t>
            </a:r>
            <a:endParaRPr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  <a:endParaRPr/>
          </a:p>
        </p:txBody>
      </p:sp>
      <p:sp>
        <p:nvSpPr>
          <p:cNvPr id="30726" name="Foliennummernplatzhalter 5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9E977FB8-F02B-4AD0-AA63-B0BB8F83EEF7}" type="slidenum">
              <a:rPr lang="de-DE"/>
              <a:t>37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912424" y="106990"/>
            <a:ext cx="1233777" cy="123377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455275" cy="1095375"/>
          </a:xfrm>
        </p:spPr>
        <p:txBody>
          <a:bodyPr/>
          <a:lstStyle/>
          <a:p>
            <a:pPr>
              <a:defRPr/>
            </a:pPr>
            <a:r>
              <a:rPr lang="de-DE"/>
              <a:t>Inhalte – Klassenstufe 8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334963" y="1601788"/>
            <a:ext cx="10512425" cy="4525962"/>
          </a:xfrm>
        </p:spPr>
        <p:txBody>
          <a:bodyPr/>
          <a:lstStyle/>
          <a:p>
            <a:pPr marL="514350" indent="-514350">
              <a:buFont typeface="Calibri"/>
              <a:buAutoNum type="arabicPeriod"/>
              <a:defRPr/>
            </a:pPr>
            <a:r>
              <a:rPr lang="en-GB" dirty="0"/>
              <a:t>LB – </a:t>
            </a:r>
            <a:r>
              <a:rPr lang="en-GB" dirty="0" err="1"/>
              <a:t>Präsentationstechniken</a:t>
            </a:r>
            <a:endParaRPr lang="en-GB" dirty="0"/>
          </a:p>
          <a:p>
            <a:pPr marL="514350" indent="-514350">
              <a:buFont typeface="Calibri"/>
              <a:buAutoNum type="arabicPeriod"/>
              <a:defRPr/>
            </a:pPr>
            <a:r>
              <a:rPr lang="en-GB" dirty="0"/>
              <a:t>LB – </a:t>
            </a:r>
            <a:r>
              <a:rPr lang="en-GB" dirty="0" err="1"/>
              <a:t>Geschichte</a:t>
            </a:r>
            <a:r>
              <a:rPr lang="en-GB" dirty="0"/>
              <a:t> </a:t>
            </a:r>
            <a:r>
              <a:rPr lang="en-GB" dirty="0" err="1"/>
              <a:t>Indiens</a:t>
            </a:r>
            <a:endParaRPr lang="en-GB" dirty="0"/>
          </a:p>
          <a:p>
            <a:pPr marL="514350" indent="-514350">
              <a:buFont typeface="Calibri"/>
              <a:buAutoNum type="arabicPeriod"/>
              <a:defRPr/>
            </a:pPr>
            <a:r>
              <a:rPr lang="en-GB" dirty="0"/>
              <a:t>LB – </a:t>
            </a:r>
            <a:r>
              <a:rPr lang="en-GB" dirty="0" err="1"/>
              <a:t>Geografie</a:t>
            </a:r>
            <a:r>
              <a:rPr lang="en-GB" dirty="0"/>
              <a:t> </a:t>
            </a:r>
            <a:r>
              <a:rPr lang="en-GB" dirty="0" err="1"/>
              <a:t>Indiens</a:t>
            </a:r>
            <a:r>
              <a:rPr lang="en-GB" dirty="0"/>
              <a:t> </a:t>
            </a:r>
            <a:endParaRPr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Profilinformation 2024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Bertolt-Brecht-Gymnasium</a:t>
            </a:r>
            <a:endParaRPr dirty="0"/>
          </a:p>
        </p:txBody>
      </p:sp>
      <p:sp>
        <p:nvSpPr>
          <p:cNvPr id="12294" name="Foliennummernplatzhalter 5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BB48ED60-D59A-4845-9C34-604DA0F8F18A}" type="slidenum">
              <a:rPr lang="de-DE"/>
              <a:t>38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822612" y="2204864"/>
            <a:ext cx="2996952" cy="299695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828415" y="3434412"/>
            <a:ext cx="2304256" cy="269328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39416" y="3580742"/>
            <a:ext cx="4176464" cy="277560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912424" y="106990"/>
            <a:ext cx="1233777" cy="123377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455275" cy="1095375"/>
          </a:xfrm>
        </p:spPr>
        <p:txBody>
          <a:bodyPr/>
          <a:lstStyle/>
          <a:p>
            <a:pPr>
              <a:defRPr/>
            </a:pPr>
            <a:r>
              <a:rPr lang="de-DE"/>
              <a:t>1. LB – Präsentationstechniken</a:t>
            </a:r>
            <a:endParaRPr/>
          </a:p>
        </p:txBody>
      </p:sp>
      <p:sp>
        <p:nvSpPr>
          <p:cNvPr id="13315" name="Inhaltsplatzhalter 2"/>
          <p:cNvSpPr>
            <a:spLocks noGrp="1"/>
          </p:cNvSpPr>
          <p:nvPr>
            <p:ph idx="1"/>
          </p:nvPr>
        </p:nvSpPr>
        <p:spPr bwMode="auto">
          <a:xfrm>
            <a:off x="609600" y="1600200"/>
            <a:ext cx="10455275" cy="4644000"/>
          </a:xfrm>
        </p:spPr>
        <p:txBody>
          <a:bodyPr/>
          <a:lstStyle/>
          <a:p>
            <a:pPr>
              <a:defRPr/>
            </a:pPr>
            <a:r>
              <a:rPr lang="de-DE" dirty="0"/>
              <a:t>verbale und non-verbale Kommunikation</a:t>
            </a:r>
            <a:endParaRPr dirty="0"/>
          </a:p>
          <a:p>
            <a:pPr>
              <a:defRPr/>
            </a:pPr>
            <a:r>
              <a:rPr lang="de-DE" dirty="0"/>
              <a:t>Arbeit mit verschiedenen Quellen </a:t>
            </a:r>
            <a:endParaRPr dirty="0"/>
          </a:p>
          <a:p>
            <a:pPr>
              <a:defRPr/>
            </a:pPr>
            <a:r>
              <a:rPr lang="de-DE" dirty="0"/>
              <a:t>Merkmale erfolgreicher Präsentationen </a:t>
            </a:r>
            <a:endParaRPr dirty="0"/>
          </a:p>
          <a:p>
            <a:pPr>
              <a:defRPr/>
            </a:pPr>
            <a:r>
              <a:rPr lang="de-DE" dirty="0"/>
              <a:t>Erstellen von Präsentationen </a:t>
            </a:r>
            <a:endParaRPr dirty="0"/>
          </a:p>
          <a:p>
            <a:pPr marL="0" indent="0">
              <a:buNone/>
              <a:defRPr/>
            </a:pPr>
            <a:r>
              <a:rPr lang="de-DE" dirty="0"/>
              <a:t>   in Gruppen</a:t>
            </a:r>
            <a:endParaRPr dirty="0"/>
          </a:p>
          <a:p>
            <a:pPr>
              <a:defRPr/>
            </a:pPr>
            <a:r>
              <a:rPr lang="de-DE" dirty="0"/>
              <a:t>Vergleichen und Beurteilen</a:t>
            </a:r>
            <a:endParaRPr dirty="0"/>
          </a:p>
          <a:p>
            <a:pPr marL="0" indent="0">
              <a:buNone/>
              <a:defRPr/>
            </a:pPr>
            <a:r>
              <a:rPr lang="de-DE" dirty="0"/>
              <a:t>   dieser Präsentationen </a:t>
            </a:r>
            <a:endParaRPr dirty="0"/>
          </a:p>
          <a:p>
            <a:pPr marL="0" indent="0">
              <a:buNone/>
              <a:defRPr/>
            </a:pPr>
            <a:r>
              <a:rPr lang="de-DE" dirty="0"/>
              <a:t>   </a:t>
            </a:r>
            <a:endParaRPr dirty="0"/>
          </a:p>
          <a:p>
            <a:pPr marL="0" indent="0">
              <a:buNone/>
              <a:defRPr/>
            </a:pPr>
            <a:endParaRPr lang="de-DE" dirty="0"/>
          </a:p>
          <a:p>
            <a:pPr marL="0" indent="0">
              <a:buNone/>
              <a:defRPr/>
            </a:pPr>
            <a:r>
              <a:rPr lang="de-DE" dirty="0"/>
              <a:t> </a:t>
            </a:r>
            <a:endParaRPr dirty="0"/>
          </a:p>
          <a:p>
            <a:pPr marL="0" indent="0">
              <a:buNone/>
              <a:defRPr/>
            </a:pP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Profilinformation 2024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  <a:endParaRPr/>
          </a:p>
        </p:txBody>
      </p:sp>
      <p:sp>
        <p:nvSpPr>
          <p:cNvPr id="13318" name="Foliennummernplatzhalter 5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96667082-3930-4E7A-9FFB-2F539D203F1B}" type="slidenum">
              <a:rPr lang="de-DE"/>
              <a:t>39</a:t>
            </a:fld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912424" y="106990"/>
            <a:ext cx="1233777" cy="1233777"/>
          </a:xfrm>
          <a:prstGeom prst="rect">
            <a:avLst/>
          </a:prstGeom>
        </p:spPr>
      </p:pic>
      <p:pic>
        <p:nvPicPr>
          <p:cNvPr id="1028" name="Picture 4" descr="Bildergebnis für presenting in class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710235" y="3501008"/>
            <a:ext cx="3202189" cy="213091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Bestimmungen für den Profilunterricht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3392" y="1628800"/>
            <a:ext cx="10455531" cy="4525963"/>
          </a:xfrm>
        </p:spPr>
        <p:txBody>
          <a:bodyPr/>
          <a:lstStyle/>
          <a:p>
            <a:r>
              <a:rPr lang="de-DE" dirty="0"/>
              <a:t>2 Wochenstunden </a:t>
            </a:r>
            <a:r>
              <a:rPr lang="de-DE" sz="2800" dirty="0"/>
              <a:t>(Ausnahme: Spanisch - 3 Wochenstunden)</a:t>
            </a:r>
          </a:p>
          <a:p>
            <a:r>
              <a:rPr lang="de-DE" dirty="0"/>
              <a:t>Versetzung mit Note 5 im Profil möglich </a:t>
            </a:r>
          </a:p>
          <a:p>
            <a:r>
              <a:rPr lang="de-DE" dirty="0"/>
              <a:t>Notenausgleich mit Note 2 im Profil nicht möglich</a:t>
            </a:r>
          </a:p>
          <a:p>
            <a:pPr marL="342900" lvl="1" indent="-342900">
              <a:buClr>
                <a:srgbClr val="E40139"/>
              </a:buClr>
              <a:buFont typeface="Arial" charset="0"/>
              <a:buChar char="•"/>
            </a:pPr>
            <a:r>
              <a:rPr lang="de-DE" sz="3200" dirty="0"/>
              <a:t>schuleigene Profile</a:t>
            </a:r>
          </a:p>
          <a:p>
            <a:pPr marL="342900" lvl="1" indent="-342900">
              <a:buClr>
                <a:srgbClr val="E40139"/>
              </a:buClr>
              <a:buFont typeface="Arial" charset="0"/>
              <a:buChar char="•"/>
            </a:pPr>
            <a:endParaRPr lang="de-DE" sz="3200" dirty="0"/>
          </a:p>
          <a:p>
            <a:pPr marL="342900" lvl="1" indent="-342900">
              <a:buClr>
                <a:srgbClr val="E40139"/>
              </a:buClr>
              <a:buFont typeface="Arial" charset="0"/>
              <a:buChar char="•"/>
            </a:pPr>
            <a:endParaRPr lang="de-DE" sz="3200" dirty="0"/>
          </a:p>
          <a:p>
            <a:pPr lvl="1">
              <a:buNone/>
            </a:pPr>
            <a:endParaRPr lang="de-DE" sz="3200" dirty="0"/>
          </a:p>
          <a:p>
            <a:pPr lvl="1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Profilinformation 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F4502F-E2D7-4560-AE78-E1031183D1D9}" type="slidenum">
              <a:rPr lang="de-DE" altLang="de-DE" smtClean="0"/>
              <a:pPr>
                <a:defRPr/>
              </a:pPr>
              <a:t>4</a:t>
            </a:fld>
            <a:endParaRPr lang="de-DE" altLang="de-DE"/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 bwMode="auto">
          <a:xfrm>
            <a:off x="623888" y="260350"/>
            <a:ext cx="10455275" cy="1095375"/>
          </a:xfrm>
        </p:spPr>
        <p:txBody>
          <a:bodyPr/>
          <a:lstStyle/>
          <a:p>
            <a:pPr>
              <a:defRPr/>
            </a:pPr>
            <a:r>
              <a:rPr lang="de-DE"/>
              <a:t>Indien – ein Land mit vielen Gesichtern</a:t>
            </a:r>
            <a:endParaRPr/>
          </a:p>
        </p:txBody>
      </p:sp>
      <p:pic>
        <p:nvPicPr>
          <p:cNvPr id="16387" name="Inhaltsplatzhalter 6" descr="India 001.jpg"/>
          <p:cNvPicPr>
            <a:picLocks noGrp="1" noChangeAspect="1"/>
          </p:cNvPicPr>
          <p:nvPr>
            <p:ph idx="1"/>
          </p:nvPr>
        </p:nvPicPr>
        <p:blipFill>
          <a:blip r:embed="rId2"/>
          <a:srcRect l="11880" t="24496" b="42091"/>
          <a:stretch/>
        </p:blipFill>
        <p:spPr bwMode="auto">
          <a:xfrm>
            <a:off x="1631950" y="1700212"/>
            <a:ext cx="8928100" cy="4660900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Profilinformation 2024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  <a:endParaRPr/>
          </a:p>
        </p:txBody>
      </p:sp>
      <p:sp>
        <p:nvSpPr>
          <p:cNvPr id="16390" name="Foliennummernplatzhalter 5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466B8459-85A9-435D-8534-822F86D672B5}" type="slidenum">
              <a:rPr lang="de-DE"/>
              <a:t>40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912424" y="106990"/>
            <a:ext cx="1233777" cy="123377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 bwMode="auto">
          <a:xfrm>
            <a:off x="604838" y="188913"/>
            <a:ext cx="10455275" cy="1095375"/>
          </a:xfrm>
        </p:spPr>
        <p:txBody>
          <a:bodyPr/>
          <a:lstStyle/>
          <a:p>
            <a:pPr>
              <a:defRPr/>
            </a:pPr>
            <a:r>
              <a:rPr lang="de-DE"/>
              <a:t>2. LB – Geschichte Indiens 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609600" y="1600200"/>
            <a:ext cx="10455275" cy="4525963"/>
          </a:xfrm>
        </p:spPr>
        <p:txBody>
          <a:bodyPr lIns="0"/>
          <a:lstStyle/>
          <a:p>
            <a:pPr>
              <a:buFont typeface="Arial"/>
              <a:buChar char="–"/>
              <a:defRPr/>
            </a:pPr>
            <a:endParaRPr lang="de-DE" dirty="0"/>
          </a:p>
          <a:p>
            <a:pPr lvl="1">
              <a:buFont typeface="Arial"/>
              <a:buChar char="–"/>
              <a:defRPr/>
            </a:pPr>
            <a:r>
              <a:rPr lang="de-DE" dirty="0"/>
              <a:t>vor der britischen Kolonialherrschaft </a:t>
            </a:r>
            <a:endParaRPr dirty="0"/>
          </a:p>
          <a:p>
            <a:pPr lvl="1">
              <a:buFont typeface="Arial"/>
              <a:buChar char="–"/>
              <a:defRPr/>
            </a:pPr>
            <a:r>
              <a:rPr lang="de-DE" dirty="0"/>
              <a:t>Indien und das Britische</a:t>
            </a:r>
            <a:endParaRPr dirty="0"/>
          </a:p>
          <a:p>
            <a:pPr marL="457200" lvl="1" indent="0">
              <a:buNone/>
              <a:defRPr/>
            </a:pPr>
            <a:r>
              <a:rPr lang="de-DE" dirty="0"/>
              <a:t>   Weltreich</a:t>
            </a:r>
            <a:endParaRPr dirty="0"/>
          </a:p>
          <a:p>
            <a:pPr lvl="1">
              <a:buFont typeface="Arial"/>
              <a:buChar char="–"/>
              <a:defRPr/>
            </a:pPr>
            <a:r>
              <a:rPr lang="de-DE" dirty="0"/>
              <a:t>Unabhängigkeit </a:t>
            </a:r>
            <a:endParaRPr dirty="0"/>
          </a:p>
          <a:p>
            <a:pPr lvl="1">
              <a:buFont typeface="Arial"/>
              <a:buChar char="–"/>
              <a:defRPr/>
            </a:pPr>
            <a:r>
              <a:rPr lang="de-DE" dirty="0"/>
              <a:t>Gegenwart</a:t>
            </a:r>
            <a:endParaRPr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Profilinformation 2024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  <a:endParaRPr/>
          </a:p>
        </p:txBody>
      </p:sp>
      <p:sp>
        <p:nvSpPr>
          <p:cNvPr id="14342" name="Foliennummernplatzhalter 5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5E21C3FE-5213-4206-AB92-6BD1586F7BE2}" type="slidenum">
              <a:rPr lang="de-DE"/>
              <a:t>41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1">
            <a:off x="6240016" y="2924944"/>
            <a:ext cx="4477794" cy="298519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912424" y="106990"/>
            <a:ext cx="1233777" cy="123377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 bwMode="auto">
          <a:xfrm>
            <a:off x="604838" y="188913"/>
            <a:ext cx="10455275" cy="1095375"/>
          </a:xfrm>
        </p:spPr>
        <p:txBody>
          <a:bodyPr/>
          <a:lstStyle/>
          <a:p>
            <a:pPr>
              <a:defRPr/>
            </a:pPr>
            <a:r>
              <a:rPr lang="de-DE"/>
              <a:t>3. LB – Geografie Indiens</a:t>
            </a:r>
            <a:endParaRPr/>
          </a:p>
        </p:txBody>
      </p:sp>
      <p:sp>
        <p:nvSpPr>
          <p:cNvPr id="15363" name="Inhaltsplatzhalter 2"/>
          <p:cNvSpPr>
            <a:spLocks noGrp="1"/>
          </p:cNvSpPr>
          <p:nvPr>
            <p:ph idx="1"/>
          </p:nvPr>
        </p:nvSpPr>
        <p:spPr bwMode="auto">
          <a:xfrm>
            <a:off x="263352" y="1600200"/>
            <a:ext cx="10801523" cy="4525963"/>
          </a:xfrm>
        </p:spPr>
        <p:txBody>
          <a:bodyPr/>
          <a:lstStyle/>
          <a:p>
            <a:pPr lvl="1">
              <a:defRPr/>
            </a:pPr>
            <a:endParaRPr lang="de-DE" dirty="0"/>
          </a:p>
          <a:p>
            <a:pPr lvl="1">
              <a:defRPr/>
            </a:pPr>
            <a:endParaRPr lang="de-DE" dirty="0"/>
          </a:p>
          <a:p>
            <a:pPr lvl="1">
              <a:defRPr/>
            </a:pPr>
            <a:r>
              <a:rPr lang="de-DE" dirty="0"/>
              <a:t>Landschaften &amp; Klima</a:t>
            </a:r>
            <a:endParaRPr dirty="0"/>
          </a:p>
          <a:p>
            <a:pPr lvl="1">
              <a:defRPr/>
            </a:pPr>
            <a:r>
              <a:rPr lang="de-DE" dirty="0"/>
              <a:t>Bevölkerung &amp; Landwirtschaft</a:t>
            </a:r>
            <a:endParaRPr dirty="0"/>
          </a:p>
          <a:p>
            <a:pPr lvl="1">
              <a:defRPr/>
            </a:pPr>
            <a:r>
              <a:rPr lang="de-DE" dirty="0"/>
              <a:t>Großstädte &amp; Ballungsgebiete</a:t>
            </a:r>
            <a:endParaRPr dirty="0"/>
          </a:p>
          <a:p>
            <a:pPr lvl="1">
              <a:defRPr/>
            </a:pPr>
            <a:r>
              <a:rPr lang="de-DE" dirty="0"/>
              <a:t>Globalisierung &amp; fairer Handel </a:t>
            </a:r>
            <a:endParaRPr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Profilinformation 2024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  <a:endParaRPr/>
          </a:p>
        </p:txBody>
      </p:sp>
      <p:sp>
        <p:nvSpPr>
          <p:cNvPr id="15366" name="Foliennummernplatzhalter 5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B976FBB-2DD5-4F3C-A3E5-7E5E9511DB0D}" type="slidenum">
              <a:rPr lang="de-DE"/>
              <a:t>42</a:t>
            </a:fld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879976" y="1844824"/>
            <a:ext cx="4824536" cy="361840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912424" y="106990"/>
            <a:ext cx="1233777" cy="123377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 bwMode="auto">
          <a:xfrm>
            <a:off x="623888" y="260350"/>
            <a:ext cx="10455275" cy="1095375"/>
          </a:xfrm>
        </p:spPr>
        <p:txBody>
          <a:bodyPr/>
          <a:lstStyle/>
          <a:p>
            <a:pPr>
              <a:defRPr/>
            </a:pPr>
            <a:r>
              <a:rPr lang="de-DE"/>
              <a:t>Inhalte – Klassenstufe 9 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Profilinformation 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  <a:endParaRPr/>
          </a:p>
        </p:txBody>
      </p:sp>
      <p:sp>
        <p:nvSpPr>
          <p:cNvPr id="16390" name="Foliennummernplatzhalter 5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466B8459-85A9-435D-8534-822F86D672B5}" type="slidenum">
              <a:rPr lang="de-DE"/>
              <a:pPr>
                <a:defRPr/>
              </a:pPr>
              <a:t>43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9912424" y="106990"/>
            <a:ext cx="1233777" cy="1233777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r>
              <a:rPr lang="de-DE" sz="4000" dirty="0">
                <a:solidFill>
                  <a:srgbClr val="E40139"/>
                </a:solidFill>
              </a:rPr>
              <a:t>Theaterprojekt</a:t>
            </a:r>
          </a:p>
          <a:p>
            <a:pPr marL="0" indent="0">
              <a:buNone/>
              <a:defRPr/>
            </a:pPr>
            <a:endParaRPr dirty="0"/>
          </a:p>
          <a:p>
            <a:pPr lvl="0">
              <a:defRPr/>
            </a:pPr>
            <a:r>
              <a:rPr lang="de-DE" dirty="0"/>
              <a:t>wie Bertolt Brecht mit neuen Augen                                       auf Vergangenes schauen, um die Gegenwart und die Zukunft zu begreifen</a:t>
            </a:r>
            <a:endParaRPr dirty="0"/>
          </a:p>
          <a:p>
            <a:pPr marL="0" lvl="0" indent="0">
              <a:buNone/>
              <a:defRPr/>
            </a:pPr>
            <a:endParaRPr lang="de-DE" dirty="0"/>
          </a:p>
          <a:p>
            <a:pPr marL="0" lvl="0" indent="0">
              <a:buNone/>
              <a:defRPr/>
            </a:pPr>
            <a:r>
              <a:rPr lang="de-DE" dirty="0"/>
              <a:t>Lernbereiche: Theatertechniken ausprobieren, eigene Szenen einstudieren, Englisch als Unterrichtssprache anwenden</a:t>
            </a:r>
            <a:endParaRPr dirty="0"/>
          </a:p>
          <a:p>
            <a:pPr marL="0" lvl="0" indent="0">
              <a:buNone/>
              <a:defRPr/>
            </a:pPr>
            <a:endParaRPr dirty="0"/>
          </a:p>
          <a:p>
            <a:pPr>
              <a:defRPr/>
            </a:pPr>
            <a:endParaRPr lang="de-DE" dirty="0"/>
          </a:p>
          <a:p>
            <a:pPr>
              <a:defRPr/>
            </a:pPr>
            <a:endParaRPr lang="de-DE" dirty="0"/>
          </a:p>
        </p:txBody>
      </p:sp>
      <p:pic>
        <p:nvPicPr>
          <p:cNvPr id="10" name="Grafik 13" descr="brecht mit brille schmal bunt.jpg"/>
          <p:cNvPicPr>
            <a:picLocks noChangeAspect="1"/>
          </p:cNvPicPr>
          <p:nvPr/>
        </p:nvPicPr>
        <p:blipFill>
          <a:blip r:embed="rId3" cstate="print"/>
          <a:srcRect t="1817" r="-63"/>
          <a:stretch/>
        </p:blipFill>
        <p:spPr bwMode="auto">
          <a:xfrm>
            <a:off x="8400256" y="1896863"/>
            <a:ext cx="239168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 bwMode="auto">
          <a:xfrm>
            <a:off x="623888" y="260350"/>
            <a:ext cx="10455275" cy="1095375"/>
          </a:xfrm>
        </p:spPr>
        <p:txBody>
          <a:bodyPr/>
          <a:lstStyle/>
          <a:p>
            <a:pPr>
              <a:defRPr/>
            </a:pPr>
            <a:r>
              <a:rPr lang="de-DE"/>
              <a:t>Inhalte – Klassenstufe 9 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Profilinformation 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  <a:endParaRPr/>
          </a:p>
        </p:txBody>
      </p:sp>
      <p:sp>
        <p:nvSpPr>
          <p:cNvPr id="16390" name="Foliennummernplatzhalter 5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466B8459-85A9-435D-8534-822F86D672B5}" type="slidenum">
              <a:rPr lang="de-DE"/>
              <a:pPr>
                <a:defRPr/>
              </a:pPr>
              <a:t>44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9912424" y="106990"/>
            <a:ext cx="1233777" cy="1233777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>
              <a:buNone/>
              <a:defRPr/>
            </a:pPr>
            <a:r>
              <a:rPr lang="de-DE" dirty="0"/>
              <a:t>Ziel: schuleigene Inszenierung im </a:t>
            </a:r>
            <a:r>
              <a:rPr lang="de-DE" dirty="0" err="1"/>
              <a:t>BeBe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  <a:p>
            <a:pPr marL="0" indent="0">
              <a:buNone/>
              <a:defRPr/>
            </a:pPr>
            <a:r>
              <a:rPr lang="de-DE" dirty="0"/>
              <a:t>Die Schüler setzen sich mit Auszügen aus </a:t>
            </a:r>
            <a:endParaRPr dirty="0"/>
          </a:p>
          <a:p>
            <a:pPr marL="0" indent="0">
              <a:buNone/>
              <a:defRPr/>
            </a:pPr>
            <a:r>
              <a:rPr lang="de-DE" dirty="0"/>
              <a:t>Theaterstücken auseinander und erarbeiten </a:t>
            </a:r>
            <a:endParaRPr dirty="0"/>
          </a:p>
          <a:p>
            <a:pPr marL="0" indent="0">
              <a:buNone/>
              <a:defRPr/>
            </a:pPr>
            <a:r>
              <a:rPr lang="de-DE" dirty="0"/>
              <a:t>bzw. gestalten in Form von kurzen Szenen </a:t>
            </a:r>
            <a:endParaRPr dirty="0"/>
          </a:p>
          <a:p>
            <a:pPr marL="0" indent="0">
              <a:buNone/>
              <a:defRPr/>
            </a:pPr>
            <a:r>
              <a:rPr lang="de-DE" dirty="0"/>
              <a:t>eine eigene, gegenwartsbezogene </a:t>
            </a:r>
            <a:endParaRPr dirty="0"/>
          </a:p>
          <a:p>
            <a:pPr marL="0" indent="0">
              <a:buNone/>
              <a:defRPr/>
            </a:pPr>
            <a:r>
              <a:rPr lang="de-DE" dirty="0"/>
              <a:t>Interpretation davon.</a:t>
            </a:r>
            <a:endParaRPr dirty="0"/>
          </a:p>
          <a:p>
            <a:pPr marL="0" indent="0">
              <a:buNone/>
              <a:defRPr/>
            </a:pPr>
            <a:endParaRPr lang="de-DE" dirty="0"/>
          </a:p>
        </p:txBody>
      </p:sp>
      <p:pic>
        <p:nvPicPr>
          <p:cNvPr id="9" name="Grafik 7" descr="theater bunter.jpg"/>
          <p:cNvPicPr>
            <a:picLocks noChangeAspect="1"/>
          </p:cNvPicPr>
          <p:nvPr/>
        </p:nvPicPr>
        <p:blipFill>
          <a:blip r:embed="rId3" cstate="print"/>
          <a:srcRect t="2632" b="10525"/>
          <a:stretch/>
        </p:blipFill>
        <p:spPr bwMode="auto">
          <a:xfrm>
            <a:off x="8299945" y="2420888"/>
            <a:ext cx="2736626" cy="3609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 bwMode="auto">
          <a:xfrm>
            <a:off x="623888" y="260350"/>
            <a:ext cx="10455275" cy="1095375"/>
          </a:xfrm>
        </p:spPr>
        <p:txBody>
          <a:bodyPr/>
          <a:lstStyle/>
          <a:p>
            <a:pPr>
              <a:defRPr/>
            </a:pPr>
            <a:r>
              <a:rPr lang="de-DE"/>
              <a:t>Rahmenbedingungen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Profilinformation 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  <a:endParaRPr/>
          </a:p>
        </p:txBody>
      </p:sp>
      <p:sp>
        <p:nvSpPr>
          <p:cNvPr id="16390" name="Foliennummernplatzhalter 5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466B8459-85A9-435D-8534-822F86D672B5}" type="slidenum">
              <a:rPr lang="de-DE"/>
              <a:pPr>
                <a:defRPr/>
              </a:pPr>
              <a:t>45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9912424" y="106990"/>
            <a:ext cx="1233777" cy="1233777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Theaterworkshops und Freiarbeit in Gruppen: </a:t>
            </a:r>
            <a:endParaRPr dirty="0"/>
          </a:p>
          <a:p>
            <a:pPr marL="0" indent="0">
              <a:buNone/>
              <a:defRPr/>
            </a:pPr>
            <a:r>
              <a:rPr lang="de-DE" dirty="0"/>
              <a:t>    Schauspiel, Musik, Künstlerische Gestaltung, Technik</a:t>
            </a:r>
            <a:endParaRPr dirty="0"/>
          </a:p>
          <a:p>
            <a:pPr>
              <a:defRPr/>
            </a:pPr>
            <a:r>
              <a:rPr lang="de-DE" dirty="0"/>
              <a:t>Führen eines Lerntagebuches</a:t>
            </a:r>
            <a:endParaRPr dirty="0"/>
          </a:p>
          <a:p>
            <a:pPr>
              <a:defRPr/>
            </a:pPr>
            <a:r>
              <a:rPr lang="de-DE" dirty="0"/>
              <a:t>Videogestaltung</a:t>
            </a:r>
            <a:endParaRPr dirty="0"/>
          </a:p>
          <a:p>
            <a:pPr>
              <a:defRPr/>
            </a:pPr>
            <a:endParaRPr lang="de-DE" dirty="0"/>
          </a:p>
          <a:p>
            <a:pPr>
              <a:defRPr/>
            </a:pPr>
            <a:r>
              <a:rPr lang="de-DE" sz="2800" dirty="0"/>
              <a:t>Bsp. von 2019/20 &amp; 2021/22 unter:</a:t>
            </a:r>
            <a:endParaRPr dirty="0"/>
          </a:p>
          <a:p>
            <a:pPr>
              <a:defRPr/>
            </a:pPr>
            <a:r>
              <a:rPr lang="de-DE" sz="1800" dirty="0"/>
              <a:t>https://bebe-dresden.de/de/unterricht/profile.html</a:t>
            </a:r>
            <a:endParaRPr dirty="0"/>
          </a:p>
          <a:p>
            <a:pPr lvl="1">
              <a:defRPr/>
            </a:pPr>
            <a:endParaRPr lang="de-DE" dirty="0"/>
          </a:p>
        </p:txBody>
      </p:sp>
      <p:pic>
        <p:nvPicPr>
          <p:cNvPr id="10" name="Inhaltsplatzhalter 6" descr="brecht brille bunt.jpg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7032104" y="2869605"/>
            <a:ext cx="3895099" cy="3371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 bwMode="auto">
          <a:xfrm>
            <a:off x="623888" y="260350"/>
            <a:ext cx="10455275" cy="1095375"/>
          </a:xfrm>
        </p:spPr>
        <p:txBody>
          <a:bodyPr/>
          <a:lstStyle/>
          <a:p>
            <a:pPr>
              <a:defRPr/>
            </a:pPr>
            <a:r>
              <a:rPr lang="de-DE"/>
              <a:t>Inhalte – Klassenstufe 10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Profilinformation 2024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  <a:endParaRPr/>
          </a:p>
        </p:txBody>
      </p:sp>
      <p:sp>
        <p:nvSpPr>
          <p:cNvPr id="16390" name="Foliennummernplatzhalter 5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466B8459-85A9-435D-8534-822F86D672B5}" type="slidenum">
              <a:rPr lang="de-DE"/>
              <a:t>46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912424" y="106990"/>
            <a:ext cx="1233777" cy="1233777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marL="0" indent="0" algn="ctr">
              <a:buNone/>
              <a:defRPr/>
            </a:pPr>
            <a:r>
              <a:rPr lang="de-DE" sz="4000" dirty="0" err="1">
                <a:solidFill>
                  <a:srgbClr val="E40139"/>
                </a:solidFill>
              </a:rPr>
              <a:t>Your</a:t>
            </a:r>
            <a:r>
              <a:rPr lang="de-DE" sz="4000" dirty="0">
                <a:solidFill>
                  <a:srgbClr val="E40139"/>
                </a:solidFill>
              </a:rPr>
              <a:t> </a:t>
            </a:r>
            <a:r>
              <a:rPr lang="de-DE" sz="4000" dirty="0" err="1">
                <a:solidFill>
                  <a:srgbClr val="E40139"/>
                </a:solidFill>
              </a:rPr>
              <a:t>vision</a:t>
            </a:r>
            <a:r>
              <a:rPr lang="de-DE" sz="4000" dirty="0">
                <a:solidFill>
                  <a:srgbClr val="E40139"/>
                </a:solidFill>
              </a:rPr>
              <a:t> </a:t>
            </a:r>
            <a:r>
              <a:rPr lang="de-DE" sz="4000" dirty="0" err="1">
                <a:solidFill>
                  <a:srgbClr val="E40139"/>
                </a:solidFill>
              </a:rPr>
              <a:t>of</a:t>
            </a:r>
            <a:r>
              <a:rPr lang="de-DE" sz="4000" dirty="0">
                <a:solidFill>
                  <a:srgbClr val="E40139"/>
                </a:solidFill>
              </a:rPr>
              <a:t> Dresden 2075</a:t>
            </a:r>
          </a:p>
          <a:p>
            <a:pPr marL="0" indent="0" algn="ctr">
              <a:buNone/>
              <a:defRPr/>
            </a:pPr>
            <a:endParaRPr lang="de-DE" dirty="0"/>
          </a:p>
          <a:p>
            <a:pPr>
              <a:buFont typeface="Arial"/>
              <a:buChar char="•"/>
              <a:defRPr/>
            </a:pPr>
            <a:r>
              <a:rPr lang="de-DE" sz="3600" dirty="0"/>
              <a:t>Wie wird/ soll Dresden im Jahr 2075 aussehen?</a:t>
            </a:r>
            <a:endParaRPr dirty="0"/>
          </a:p>
          <a:p>
            <a:pPr>
              <a:defRPr/>
            </a:pPr>
            <a:r>
              <a:rPr lang="de-DE" sz="3600" dirty="0"/>
              <a:t>In Kleingruppen wird an verschiedenen, selbst gewählten Themen vertieft gearbeitet.</a:t>
            </a:r>
            <a:endParaRPr dirty="0"/>
          </a:p>
          <a:p>
            <a:pPr>
              <a:defRPr/>
            </a:pPr>
            <a:r>
              <a:rPr lang="de-DE" sz="3600" dirty="0"/>
              <a:t>Ideen werden ausgetauscht, diskutiert und in der „</a:t>
            </a:r>
            <a:r>
              <a:rPr lang="de-DE" sz="3600" dirty="0" err="1"/>
              <a:t>BeBe</a:t>
            </a:r>
            <a:r>
              <a:rPr lang="de-DE" sz="3600" dirty="0"/>
              <a:t>-(</a:t>
            </a:r>
            <a:r>
              <a:rPr lang="de-DE" sz="3600" dirty="0" err="1"/>
              <a:t>bili</a:t>
            </a:r>
            <a:r>
              <a:rPr lang="de-DE" sz="3600" dirty="0"/>
              <a:t>)-community“ veröffentlicht.</a:t>
            </a:r>
            <a:endParaRPr dirty="0"/>
          </a:p>
        </p:txBody>
      </p:sp>
    </p:spTree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 bwMode="auto">
          <a:xfrm>
            <a:off x="623888" y="260350"/>
            <a:ext cx="10455275" cy="1095375"/>
          </a:xfrm>
        </p:spPr>
        <p:txBody>
          <a:bodyPr/>
          <a:lstStyle/>
          <a:p>
            <a:pPr>
              <a:defRPr/>
            </a:pPr>
            <a:r>
              <a:rPr lang="de-DE"/>
              <a:t>Inhalte – Klassenstufe 10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Profilinformation 2024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  <a:endParaRPr/>
          </a:p>
        </p:txBody>
      </p:sp>
      <p:sp>
        <p:nvSpPr>
          <p:cNvPr id="16390" name="Foliennummernplatzhalter 5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466B8459-85A9-435D-8534-822F86D672B5}" type="slidenum">
              <a:rPr lang="de-DE"/>
              <a:t>47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912424" y="106990"/>
            <a:ext cx="1233777" cy="1233777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191344" y="1494127"/>
            <a:ext cx="11161240" cy="4847266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e-DE" dirty="0">
                <a:solidFill>
                  <a:srgbClr val="E40139"/>
                </a:solidFill>
              </a:rPr>
              <a:t>Themen:</a:t>
            </a:r>
            <a:endParaRPr dirty="0"/>
          </a:p>
          <a:p>
            <a:pPr>
              <a:defRPr/>
            </a:pPr>
            <a:r>
              <a:rPr lang="de-DE" sz="2800" dirty="0"/>
              <a:t>Klimawandel </a:t>
            </a:r>
            <a:r>
              <a:rPr lang="de-DE" sz="2800" dirty="0">
                <a:sym typeface="Wingdings" panose="05000000000000000000" pitchFamily="2" charset="2"/>
              </a:rPr>
              <a:t></a:t>
            </a:r>
            <a:r>
              <a:rPr lang="de-DE" sz="2800" dirty="0"/>
              <a:t> „Klimaschule und Nachhaltigkeit“</a:t>
            </a:r>
            <a:endParaRPr sz="2800" dirty="0"/>
          </a:p>
          <a:p>
            <a:pPr>
              <a:defRPr/>
            </a:pPr>
            <a:r>
              <a:rPr lang="de-DE" sz="2800" dirty="0"/>
              <a:t>Politik </a:t>
            </a:r>
            <a:r>
              <a:rPr lang="de-DE" sz="2800" dirty="0">
                <a:sym typeface="Wingdings" panose="05000000000000000000" pitchFamily="2" charset="2"/>
              </a:rPr>
              <a:t></a:t>
            </a:r>
            <a:r>
              <a:rPr lang="de-DE" sz="2800" dirty="0"/>
              <a:t> Wie stellt ihr euch Demokratie vor?</a:t>
            </a:r>
            <a:endParaRPr sz="2800" dirty="0"/>
          </a:p>
          <a:p>
            <a:pPr>
              <a:defRPr/>
            </a:pPr>
            <a:r>
              <a:rPr lang="de-DE" sz="2800" dirty="0"/>
              <a:t>Gemeinsam </a:t>
            </a:r>
            <a:r>
              <a:rPr lang="de-DE" sz="2800" dirty="0">
                <a:sym typeface="Wingdings" panose="05000000000000000000" pitchFamily="2" charset="2"/>
              </a:rPr>
              <a:t></a:t>
            </a:r>
            <a:r>
              <a:rPr lang="de-DE" sz="2800" dirty="0"/>
              <a:t> Wie kann man „</a:t>
            </a:r>
            <a:r>
              <a:rPr lang="de-DE" sz="2800" dirty="0" err="1"/>
              <a:t>We</a:t>
            </a:r>
            <a:r>
              <a:rPr lang="de-DE" sz="2800" dirty="0"/>
              <a:t> stand </a:t>
            </a:r>
            <a:r>
              <a:rPr lang="de-DE" sz="2800" dirty="0" err="1"/>
              <a:t>together</a:t>
            </a:r>
            <a:r>
              <a:rPr lang="de-DE" sz="2800" dirty="0"/>
              <a:t>“ umsetzen?</a:t>
            </a:r>
            <a:endParaRPr sz="2800" dirty="0"/>
          </a:p>
          <a:p>
            <a:pPr>
              <a:defRPr/>
            </a:pPr>
            <a:r>
              <a:rPr lang="de-DE" sz="2800" dirty="0"/>
              <a:t>Kultur und Kunst </a:t>
            </a:r>
            <a:r>
              <a:rPr lang="de-DE" sz="2800" dirty="0">
                <a:sym typeface="Wingdings" panose="05000000000000000000" pitchFamily="2" charset="2"/>
              </a:rPr>
              <a:t></a:t>
            </a:r>
            <a:r>
              <a:rPr lang="de-DE" sz="2800" dirty="0"/>
              <a:t> Wie sieht z. B. das Theater der Zukunft aus?</a:t>
            </a:r>
            <a:endParaRPr sz="2800" dirty="0"/>
          </a:p>
          <a:p>
            <a:pPr>
              <a:defRPr/>
            </a:pPr>
            <a:r>
              <a:rPr lang="de-DE" sz="2800" dirty="0"/>
              <a:t>Wirtschaft </a:t>
            </a:r>
            <a:r>
              <a:rPr lang="de-DE" sz="2800" dirty="0">
                <a:sym typeface="Wingdings" panose="05000000000000000000" pitchFamily="2" charset="2"/>
              </a:rPr>
              <a:t></a:t>
            </a:r>
            <a:r>
              <a:rPr lang="de-DE" sz="2800" dirty="0"/>
              <a:t> Welche Wirtschaftsmodelle braucht die Zukunft?</a:t>
            </a:r>
            <a:endParaRPr sz="2800" dirty="0"/>
          </a:p>
          <a:p>
            <a:pPr>
              <a:defRPr/>
            </a:pPr>
            <a:r>
              <a:rPr lang="de-DE" sz="2800" dirty="0"/>
              <a:t>Erziehung und Bildung </a:t>
            </a:r>
            <a:r>
              <a:rPr lang="de-DE" sz="2800" dirty="0">
                <a:sym typeface="Wingdings" panose="05000000000000000000" pitchFamily="2" charset="2"/>
              </a:rPr>
              <a:t></a:t>
            </a:r>
            <a:r>
              <a:rPr lang="de-DE" sz="2800" dirty="0"/>
              <a:t> Wie sollte eine Schule 2050 aussehen?</a:t>
            </a:r>
            <a:endParaRPr sz="2800" dirty="0"/>
          </a:p>
          <a:p>
            <a:pPr>
              <a:defRPr/>
            </a:pPr>
            <a:r>
              <a:rPr lang="de-DE" sz="2800" dirty="0"/>
              <a:t>Soziale Veränderungen </a:t>
            </a:r>
            <a:r>
              <a:rPr lang="de-DE" sz="2800" dirty="0">
                <a:sym typeface="Wingdings" panose="05000000000000000000" pitchFamily="2" charset="2"/>
              </a:rPr>
              <a:t></a:t>
            </a:r>
            <a:r>
              <a:rPr lang="de-DE" sz="2800" dirty="0"/>
              <a:t> Wie werden die Menschen leben und  </a:t>
            </a:r>
          </a:p>
          <a:p>
            <a:pPr marL="0" indent="0">
              <a:buNone/>
              <a:defRPr/>
            </a:pPr>
            <a:r>
              <a:rPr lang="de-DE" sz="2800" dirty="0"/>
              <a:t>                                                     arbeiten? u.a.</a:t>
            </a:r>
          </a:p>
        </p:txBody>
      </p:sp>
    </p:spTree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315161" y="2348880"/>
            <a:ext cx="6844877" cy="2665638"/>
          </a:xfrm>
          <a:prstGeom prst="rect">
            <a:avLst/>
          </a:prstGeom>
        </p:spPr>
      </p:pic>
      <p:sp>
        <p:nvSpPr>
          <p:cNvPr id="16386" name="Titel 1"/>
          <p:cNvSpPr>
            <a:spLocks noGrp="1"/>
          </p:cNvSpPr>
          <p:nvPr>
            <p:ph type="title"/>
          </p:nvPr>
        </p:nvSpPr>
        <p:spPr bwMode="auto">
          <a:xfrm>
            <a:off x="623888" y="260350"/>
            <a:ext cx="10455275" cy="1095375"/>
          </a:xfrm>
        </p:spPr>
        <p:txBody>
          <a:bodyPr/>
          <a:lstStyle/>
          <a:p>
            <a:pPr>
              <a:defRPr/>
            </a:pPr>
            <a:r>
              <a:rPr lang="de-DE"/>
              <a:t>Rahmenbedingungen – Klassenstufe 10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Profilinformation 2024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  <a:endParaRPr/>
          </a:p>
        </p:txBody>
      </p:sp>
      <p:sp>
        <p:nvSpPr>
          <p:cNvPr id="16390" name="Foliennummernplatzhalter 5"/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466B8459-85A9-435D-8534-822F86D672B5}" type="slidenum">
              <a:rPr lang="de-DE"/>
              <a:t>48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912424" y="106990"/>
            <a:ext cx="1233777" cy="1233777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182856" y="1755295"/>
            <a:ext cx="10593664" cy="4209214"/>
          </a:xfrm>
        </p:spPr>
        <p:txBody>
          <a:bodyPr/>
          <a:lstStyle/>
          <a:p>
            <a:pPr>
              <a:defRPr/>
            </a:pPr>
            <a:r>
              <a:rPr lang="de-DE" sz="3000" dirty="0"/>
              <a:t>SLUB-Angebote, Recherche, Produktion unterschiedlicher</a:t>
            </a:r>
          </a:p>
          <a:p>
            <a:pPr marL="0" indent="0">
              <a:buNone/>
              <a:defRPr/>
            </a:pPr>
            <a:r>
              <a:rPr lang="de-DE" sz="3000" dirty="0"/>
              <a:t>Texte</a:t>
            </a:r>
            <a:endParaRPr dirty="0"/>
          </a:p>
          <a:p>
            <a:pPr>
              <a:defRPr/>
            </a:pPr>
            <a:r>
              <a:rPr lang="de-DE" sz="3000" dirty="0"/>
              <a:t>Redaktionstreffen planen, </a:t>
            </a:r>
            <a:endParaRPr dirty="0"/>
          </a:p>
          <a:p>
            <a:pPr marL="0" indent="0">
              <a:buNone/>
              <a:defRPr/>
            </a:pPr>
            <a:r>
              <a:rPr lang="de-DE" sz="3000" dirty="0"/>
              <a:t>organisieren &amp; durchführen</a:t>
            </a:r>
            <a:endParaRPr dirty="0"/>
          </a:p>
          <a:p>
            <a:pPr>
              <a:defRPr/>
            </a:pPr>
            <a:r>
              <a:rPr lang="de-DE" sz="3000" dirty="0"/>
              <a:t>eigene Texte vorstellen &amp; </a:t>
            </a:r>
            <a:endParaRPr dirty="0"/>
          </a:p>
          <a:p>
            <a:pPr marL="0" indent="0">
              <a:buNone/>
              <a:defRPr/>
            </a:pPr>
            <a:r>
              <a:rPr lang="de-DE" sz="3000" dirty="0"/>
              <a:t>im Team besprechen</a:t>
            </a:r>
            <a:endParaRPr lang="de-DE" dirty="0"/>
          </a:p>
          <a:p>
            <a:pPr>
              <a:defRPr/>
            </a:pPr>
            <a:r>
              <a:rPr lang="de-DE" sz="3000" dirty="0"/>
              <a:t>die Veröffentlichung, das Layout &amp; die graphische Gestaltung</a:t>
            </a:r>
          </a:p>
          <a:p>
            <a:pPr marL="0" indent="0">
              <a:buNone/>
              <a:defRPr/>
            </a:pPr>
            <a:r>
              <a:rPr lang="de-DE" sz="3000" dirty="0"/>
              <a:t>im Team abstimmen  </a:t>
            </a:r>
            <a:endParaRPr dirty="0"/>
          </a:p>
          <a:p>
            <a:pPr marL="0" indent="0">
              <a:buNone/>
              <a:defRPr/>
            </a:pPr>
            <a:endParaRPr lang="de-DE" dirty="0"/>
          </a:p>
        </p:txBody>
      </p:sp>
    </p:spTree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609480" y="274680"/>
            <a:ext cx="10454400" cy="1094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r>
              <a:rPr lang="de-DE" sz="4000" spc="-1" dirty="0">
                <a:solidFill>
                  <a:srgbClr val="008576"/>
                </a:solidFill>
                <a:latin typeface="Optima LT Pro"/>
              </a:rPr>
              <a:t>Naturwissenschaftliches Profil</a:t>
            </a:r>
            <a:endParaRPr lang="de-DE" sz="4000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4000" b="0" strike="noStrike" spc="-1" dirty="0">
                <a:solidFill>
                  <a:srgbClr val="008576"/>
                </a:solidFill>
                <a:latin typeface="Optima LT Pro"/>
              </a:rPr>
              <a:t>                 Lernbereiche im Überblick</a:t>
            </a:r>
            <a:endParaRPr lang="de-DE" sz="4000" b="0" strike="noStrike" spc="-1" dirty="0">
              <a:latin typeface="Arial"/>
            </a:endParaRPr>
          </a:p>
        </p:txBody>
      </p:sp>
      <p:sp>
        <p:nvSpPr>
          <p:cNvPr id="180" name="CustomShape 2"/>
          <p:cNvSpPr/>
          <p:nvPr/>
        </p:nvSpPr>
        <p:spPr>
          <a:xfrm>
            <a:off x="610152" y="1556792"/>
            <a:ext cx="10454400" cy="475252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82680" indent="-381960">
              <a:lnSpc>
                <a:spcPct val="100000"/>
              </a:lnSpc>
              <a:spcBef>
                <a:spcPts val="641"/>
              </a:spcBef>
              <a:buClr>
                <a:srgbClr val="E40139"/>
              </a:buClr>
              <a:buFont typeface="Arial"/>
              <a:buChar char="•"/>
              <a:tabLst>
                <a:tab pos="2422525" algn="l"/>
                <a:tab pos="3581400" algn="l"/>
              </a:tabLst>
            </a:pPr>
            <a: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  <a:t>Klasse 8	LB 1:    Wasser – Quelle des Lebens</a:t>
            </a:r>
            <a:r>
              <a:rPr dirty="0"/>
              <a:t/>
            </a:r>
            <a:br>
              <a:rPr dirty="0"/>
            </a:br>
            <a: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  <a:t>	LB 2:    Die Erdatmosphäre</a:t>
            </a:r>
            <a:endParaRPr lang="de-DE" sz="3200" b="0" strike="noStrike" spc="-1" dirty="0">
              <a:latin typeface="Arial"/>
            </a:endParaRPr>
          </a:p>
          <a:p>
            <a:pPr marL="382680" indent="-381960">
              <a:lnSpc>
                <a:spcPct val="100000"/>
              </a:lnSpc>
              <a:spcBef>
                <a:spcPts val="201"/>
              </a:spcBef>
            </a:pPr>
            <a:endParaRPr lang="de-DE" sz="1600" b="0" strike="noStrike" spc="-1" dirty="0">
              <a:latin typeface="Arial"/>
            </a:endParaRPr>
          </a:p>
          <a:p>
            <a:pPr marL="382680" indent="-381960">
              <a:lnSpc>
                <a:spcPct val="100000"/>
              </a:lnSpc>
              <a:spcBef>
                <a:spcPts val="641"/>
              </a:spcBef>
              <a:buClr>
                <a:srgbClr val="E40139"/>
              </a:buClr>
              <a:buFont typeface="Arial"/>
              <a:buChar char="•"/>
              <a:tabLst>
                <a:tab pos="2422525" algn="l"/>
                <a:tab pos="3581400" algn="l"/>
              </a:tabLst>
            </a:pPr>
            <a:r>
              <a:rPr lang="de-DE" sz="3200" spc="-1" dirty="0">
                <a:solidFill>
                  <a:srgbClr val="000000"/>
                </a:solidFill>
                <a:latin typeface="Optima LT Pro"/>
              </a:rPr>
              <a:t>Klasse 9	LB 1a:  Boden – Leben im Verborgenen </a:t>
            </a:r>
            <a:br>
              <a:rPr lang="de-DE" sz="3200" spc="-1" dirty="0">
                <a:solidFill>
                  <a:srgbClr val="000000"/>
                </a:solidFill>
                <a:latin typeface="Optima LT Pro"/>
              </a:rPr>
            </a:br>
            <a:r>
              <a:rPr lang="de-DE" sz="3200" spc="-1" dirty="0">
                <a:solidFill>
                  <a:srgbClr val="000000"/>
                </a:solidFill>
                <a:latin typeface="Optima LT Pro"/>
              </a:rPr>
              <a:t>	LB 1b:  Der Mensch und seine Sinnesorgane</a:t>
            </a:r>
            <a:br>
              <a:rPr lang="de-DE" sz="3200" spc="-1" dirty="0">
                <a:solidFill>
                  <a:srgbClr val="000000"/>
                </a:solidFill>
                <a:latin typeface="Optima LT Pro"/>
              </a:rPr>
            </a:br>
            <a:r>
              <a:rPr lang="de-DE" sz="3200" spc="-1" dirty="0">
                <a:solidFill>
                  <a:srgbClr val="000000"/>
                </a:solidFill>
                <a:latin typeface="Optima LT Pro"/>
              </a:rPr>
              <a:t>	LB 2a:  </a:t>
            </a:r>
            <a:r>
              <a:rPr lang="de-DE" sz="3200" spc="-1" dirty="0" err="1">
                <a:solidFill>
                  <a:srgbClr val="000000"/>
                </a:solidFill>
                <a:latin typeface="Optima LT Pro"/>
              </a:rPr>
              <a:t>Biodiversität</a:t>
            </a:r>
            <a:r>
              <a:rPr lang="de-DE" sz="3200" spc="-1" dirty="0">
                <a:solidFill>
                  <a:srgbClr val="000000"/>
                </a:solidFill>
                <a:latin typeface="Optima LT Pro"/>
              </a:rPr>
              <a:t> auf dem Schulhof</a:t>
            </a:r>
            <a:br>
              <a:rPr lang="de-DE" sz="3200" spc="-1" dirty="0">
                <a:solidFill>
                  <a:srgbClr val="000000"/>
                </a:solidFill>
                <a:latin typeface="Optima LT Pro"/>
              </a:rPr>
            </a:br>
            <a:r>
              <a:rPr lang="de-DE" sz="3200" spc="-1" dirty="0">
                <a:solidFill>
                  <a:srgbClr val="000000"/>
                </a:solidFill>
                <a:latin typeface="Optima LT Pro"/>
              </a:rPr>
              <a:t>	LB 2b:  Lunge und Atmung </a:t>
            </a:r>
          </a:p>
          <a:p>
            <a:pPr marL="382680" indent="-381960">
              <a:lnSpc>
                <a:spcPct val="100000"/>
              </a:lnSpc>
              <a:spcBef>
                <a:spcPts val="201"/>
              </a:spcBef>
            </a:pPr>
            <a:endParaRPr lang="de-DE" sz="1600" b="0" strike="noStrike" spc="-1" dirty="0">
              <a:latin typeface="Arial"/>
            </a:endParaRPr>
          </a:p>
          <a:p>
            <a:pPr marL="382680" indent="-381960">
              <a:lnSpc>
                <a:spcPct val="100000"/>
              </a:lnSpc>
              <a:spcBef>
                <a:spcPts val="641"/>
              </a:spcBef>
              <a:buClr>
                <a:srgbClr val="E40139"/>
              </a:buClr>
              <a:buFont typeface="Arial"/>
              <a:buChar char="•"/>
              <a:tabLst>
                <a:tab pos="2422525" algn="l"/>
                <a:tab pos="3581400" algn="l"/>
              </a:tabLst>
            </a:pPr>
            <a: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  <a:t>Klasse 10	LB 1:    Licht und Farben</a:t>
            </a:r>
            <a:r>
              <a:rPr dirty="0"/>
              <a:t/>
            </a:r>
            <a:br>
              <a:rPr dirty="0"/>
            </a:br>
            <a: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  <a:t>	LB 2:    Messen, Steuern, Regeln</a:t>
            </a:r>
            <a:endParaRPr lang="de-DE" sz="3200" b="0" strike="noStrike" spc="-1" dirty="0">
              <a:latin typeface="Arial"/>
            </a:endParaRPr>
          </a:p>
        </p:txBody>
      </p:sp>
      <p:sp>
        <p:nvSpPr>
          <p:cNvPr id="182" name="CustomShape 4"/>
          <p:cNvSpPr/>
          <p:nvPr/>
        </p:nvSpPr>
        <p:spPr>
          <a:xfrm>
            <a:off x="4165560" y="6356520"/>
            <a:ext cx="38599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1200" b="0" strike="noStrike" spc="-1" dirty="0">
                <a:solidFill>
                  <a:srgbClr val="8B8B8B"/>
                </a:solidFill>
                <a:latin typeface="Optima LT Pro"/>
              </a:rPr>
              <a:t>Bertolt-Brecht-Gymnasium</a:t>
            </a:r>
            <a:endParaRPr lang="de-DE" sz="1200" b="0" strike="noStrike" spc="-1" dirty="0">
              <a:latin typeface="Arial"/>
            </a:endParaRPr>
          </a:p>
        </p:txBody>
      </p:sp>
      <p:sp>
        <p:nvSpPr>
          <p:cNvPr id="183" name="CustomShape 5"/>
          <p:cNvSpPr/>
          <p:nvPr/>
        </p:nvSpPr>
        <p:spPr>
          <a:xfrm>
            <a:off x="8737560" y="6356520"/>
            <a:ext cx="2844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06BF83C9-C7F1-4E93-BC63-1D934A3A3ECC}" type="slidenum">
              <a:rPr lang="de-DE" sz="1200" b="0" strike="noStrike" spc="-1">
                <a:solidFill>
                  <a:srgbClr val="898989"/>
                </a:solidFill>
                <a:latin typeface="Optima LT Pro"/>
              </a:rPr>
              <a:pPr algn="r">
                <a:lnSpc>
                  <a:spcPct val="100000"/>
                </a:lnSpc>
              </a:pPr>
              <a:t>49</a:t>
            </a:fld>
            <a:endParaRPr lang="de-DE" sz="1200" b="0" strike="noStrike" spc="-1" dirty="0">
              <a:latin typeface="Arial"/>
            </a:endParaRPr>
          </a:p>
        </p:txBody>
      </p:sp>
      <p:pic>
        <p:nvPicPr>
          <p:cNvPr id="184" name="Grafik 6"/>
          <p:cNvPicPr/>
          <p:nvPr/>
        </p:nvPicPr>
        <p:blipFill>
          <a:blip r:embed="rId2" cstate="print"/>
          <a:stretch/>
        </p:blipFill>
        <p:spPr>
          <a:xfrm>
            <a:off x="9984600" y="124560"/>
            <a:ext cx="1178640" cy="1182240"/>
          </a:xfrm>
          <a:prstGeom prst="rect">
            <a:avLst/>
          </a:prstGeom>
          <a:ln w="9360">
            <a:noFill/>
          </a:ln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F8517437-752C-4035-93CB-68A209A24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7533E-6C5E-48E1-8582-2C651690358B}" type="slidenum">
              <a:rPr lang="de-DE" altLang="de-DE" smtClean="0"/>
              <a:pPr>
                <a:defRPr/>
              </a:pPr>
              <a:t>49</a:t>
            </a:fld>
            <a:endParaRPr lang="de-DE" altLang="de-DE" dirty="0"/>
          </a:p>
        </p:txBody>
      </p:sp>
      <p:cxnSp>
        <p:nvCxnSpPr>
          <p:cNvPr id="13" name="Gerade Verbindung 7"/>
          <p:cNvCxnSpPr/>
          <p:nvPr/>
        </p:nvCxnSpPr>
        <p:spPr>
          <a:xfrm>
            <a:off x="527050" y="1412875"/>
            <a:ext cx="10752138" cy="0"/>
          </a:xfrm>
          <a:prstGeom prst="line">
            <a:avLst/>
          </a:prstGeom>
          <a:ln>
            <a:solidFill>
              <a:srgbClr val="008576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Datumsplatzhalter 1">
            <a:extLst>
              <a:ext uri="{FF2B5EF4-FFF2-40B4-BE49-F238E27FC236}">
                <a16:creationId xmlns:a16="http://schemas.microsoft.com/office/drawing/2014/main" xmlns="" id="{4C1DBE0B-53F0-471A-8F39-437187825B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</p:spPr>
        <p:txBody>
          <a:bodyPr/>
          <a:lstStyle/>
          <a:p>
            <a:pPr>
              <a:defRPr/>
            </a:pPr>
            <a:r>
              <a:rPr lang="de-DE"/>
              <a:t>Profilinformation 2024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xmlns="" id="{8A7373B4-F05D-4A6E-A9B2-A1670CCC0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Inhaltsplatzhalt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002588" cy="4525963"/>
          </a:xfrm>
        </p:spPr>
        <p:txBody>
          <a:bodyPr/>
          <a:lstStyle/>
          <a:p>
            <a:pPr eaLnBrk="1" hangingPunct="1"/>
            <a:endParaRPr lang="de-DE" alt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Profilinformation 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</a:p>
        </p:txBody>
      </p:sp>
      <p:sp>
        <p:nvSpPr>
          <p:cNvPr id="20485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56EFA92-C262-4225-8942-1CA9E0AD88C5}" type="slidenum">
              <a:rPr lang="de-DE" altLang="de-DE">
                <a:latin typeface="Calibri" pitchFamily="34" charset="0"/>
                <a:cs typeface="Arial" charset="0"/>
              </a:rPr>
              <a:pPr/>
              <a:t>5</a:t>
            </a:fld>
            <a:endParaRPr lang="de-DE" altLang="de-DE">
              <a:latin typeface="Calibri" pitchFamily="34" charset="0"/>
              <a:cs typeface="Arial" charset="0"/>
            </a:endParaRPr>
          </a:p>
        </p:txBody>
      </p:sp>
      <p:pic>
        <p:nvPicPr>
          <p:cNvPr id="20486" name="Picture 2" descr="16107-zwtitel5"/>
          <p:cNvPicPr>
            <a:picLocks noChangeAspect="1" noChangeArrowheads="1"/>
          </p:cNvPicPr>
          <p:nvPr/>
        </p:nvPicPr>
        <p:blipFill>
          <a:blip r:embed="rId3" cstate="print"/>
          <a:srcRect t="3860" b="8424"/>
          <a:stretch>
            <a:fillRect/>
          </a:stretch>
        </p:blipFill>
        <p:spPr bwMode="auto">
          <a:xfrm>
            <a:off x="0" y="-31750"/>
            <a:ext cx="11209338" cy="782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455275" cy="1095375"/>
          </a:xfrm>
        </p:spPr>
        <p:txBody>
          <a:bodyPr/>
          <a:lstStyle/>
          <a:p>
            <a:pPr eaLnBrk="1" hangingPunct="1"/>
            <a:r>
              <a:rPr lang="de-DE" altLang="de-DE"/>
              <a:t>Entscheidungs-</a:t>
            </a:r>
            <a:br>
              <a:rPr lang="de-DE" altLang="de-DE"/>
            </a:br>
            <a:r>
              <a:rPr lang="de-DE" altLang="de-DE"/>
              <a:t>kriterien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 bwMode="auto">
          <a:xfrm>
            <a:off x="5375275" y="908050"/>
            <a:ext cx="4392613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249C63"/>
              </a:buClr>
              <a:buFont typeface="Arial" charset="0"/>
              <a:buNone/>
            </a:pPr>
            <a:r>
              <a:rPr lang="de-DE" altLang="de-DE" sz="4000">
                <a:solidFill>
                  <a:schemeClr val="bg1"/>
                </a:solidFill>
                <a:latin typeface="Monotype Corsiva" pitchFamily="66" charset="0"/>
                <a:cs typeface="Arial" charset="0"/>
              </a:rPr>
              <a:t>Interessen</a:t>
            </a:r>
          </a:p>
          <a:p>
            <a:pPr marL="342900" indent="-342900">
              <a:spcBef>
                <a:spcPct val="20000"/>
              </a:spcBef>
              <a:buClr>
                <a:srgbClr val="249C63"/>
              </a:buClr>
              <a:buFont typeface="Arial" charset="0"/>
              <a:buNone/>
            </a:pPr>
            <a:r>
              <a:rPr lang="de-DE" altLang="de-DE" sz="4000">
                <a:solidFill>
                  <a:schemeClr val="bg1"/>
                </a:solidFill>
                <a:latin typeface="Monotype Corsiva" pitchFamily="66" charset="0"/>
                <a:cs typeface="Arial" charset="0"/>
              </a:rPr>
              <a:t>Neigungen</a:t>
            </a:r>
          </a:p>
          <a:p>
            <a:pPr marL="342900" indent="-342900">
              <a:spcBef>
                <a:spcPct val="20000"/>
              </a:spcBef>
              <a:buClr>
                <a:srgbClr val="249C63"/>
              </a:buClr>
              <a:buFont typeface="Arial" charset="0"/>
              <a:buNone/>
            </a:pPr>
            <a:r>
              <a:rPr lang="de-DE" altLang="de-DE" sz="4000">
                <a:solidFill>
                  <a:schemeClr val="bg1"/>
                </a:solidFill>
                <a:latin typeface="Monotype Corsiva" pitchFamily="66" charset="0"/>
                <a:cs typeface="Arial" charset="0"/>
              </a:rPr>
              <a:t>Stärken</a:t>
            </a:r>
          </a:p>
          <a:p>
            <a:pPr marL="342900" indent="-342900">
              <a:spcBef>
                <a:spcPct val="20000"/>
              </a:spcBef>
              <a:buClr>
                <a:srgbClr val="249C63"/>
              </a:buClr>
              <a:buFont typeface="Arial" charset="0"/>
              <a:buNone/>
            </a:pPr>
            <a:r>
              <a:rPr lang="de-DE" altLang="de-DE" sz="4000">
                <a:solidFill>
                  <a:schemeClr val="bg1"/>
                </a:solidFill>
                <a:latin typeface="Monotype Corsiva" pitchFamily="66" charset="0"/>
                <a:cs typeface="Arial" charset="0"/>
              </a:rPr>
              <a:t>Leistungen</a:t>
            </a:r>
            <a:endParaRPr lang="de-DE" altLang="de-DE" sz="4400">
              <a:solidFill>
                <a:schemeClr val="bg1"/>
              </a:solidFill>
              <a:latin typeface="MV Boli" pitchFamily="2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609480" y="274680"/>
            <a:ext cx="10454400" cy="1094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4000" b="0" strike="noStrike" spc="-1" dirty="0">
                <a:solidFill>
                  <a:srgbClr val="008576"/>
                </a:solidFill>
                <a:latin typeface="Optima LT Pro"/>
              </a:rPr>
              <a:t>Wasser – Quelle des Lebens</a:t>
            </a:r>
            <a:endParaRPr lang="de-DE" sz="4000" b="0" strike="noStrike" spc="-1" dirty="0">
              <a:latin typeface="Arial"/>
            </a:endParaRPr>
          </a:p>
        </p:txBody>
      </p:sp>
      <p:sp>
        <p:nvSpPr>
          <p:cNvPr id="187" name="CustomShape 3"/>
          <p:cNvSpPr/>
          <p:nvPr/>
        </p:nvSpPr>
        <p:spPr>
          <a:xfrm>
            <a:off x="4165560" y="6356520"/>
            <a:ext cx="38599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1200" b="0" strike="noStrike" spc="-1" dirty="0">
                <a:solidFill>
                  <a:srgbClr val="8B8B8B"/>
                </a:solidFill>
                <a:latin typeface="Optima LT Pro"/>
              </a:rPr>
              <a:t>Bertolt-Brecht-Gymnasium</a:t>
            </a:r>
            <a:endParaRPr lang="de-DE" sz="1200" b="0" strike="noStrike" spc="-1" dirty="0">
              <a:latin typeface="Arial"/>
            </a:endParaRPr>
          </a:p>
        </p:txBody>
      </p:sp>
      <p:sp>
        <p:nvSpPr>
          <p:cNvPr id="188" name="CustomShape 4"/>
          <p:cNvSpPr/>
          <p:nvPr/>
        </p:nvSpPr>
        <p:spPr>
          <a:xfrm>
            <a:off x="8737560" y="6356520"/>
            <a:ext cx="2844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2C4575C4-B431-4370-B54E-C41E6C4032FE}" type="slidenum">
              <a:rPr lang="de-DE" sz="1200" b="0" strike="noStrike" spc="-1">
                <a:solidFill>
                  <a:srgbClr val="898989"/>
                </a:solidFill>
                <a:latin typeface="Optima LT Pro"/>
              </a:rPr>
              <a:pPr algn="r">
                <a:lnSpc>
                  <a:spcPct val="100000"/>
                </a:lnSpc>
              </a:pPr>
              <a:t>50</a:t>
            </a:fld>
            <a:endParaRPr lang="de-DE" sz="1200" b="0" strike="noStrike" spc="-1" dirty="0">
              <a:latin typeface="Arial"/>
            </a:endParaRPr>
          </a:p>
        </p:txBody>
      </p:sp>
      <p:pic>
        <p:nvPicPr>
          <p:cNvPr id="189" name="Grafik 6"/>
          <p:cNvPicPr/>
          <p:nvPr/>
        </p:nvPicPr>
        <p:blipFill>
          <a:blip r:embed="rId3" cstate="print"/>
          <a:stretch/>
        </p:blipFill>
        <p:spPr>
          <a:xfrm>
            <a:off x="9984600" y="124560"/>
            <a:ext cx="1178640" cy="1182240"/>
          </a:xfrm>
          <a:prstGeom prst="rect">
            <a:avLst/>
          </a:prstGeom>
          <a:ln w="9360">
            <a:noFill/>
          </a:ln>
        </p:spPr>
      </p:pic>
      <p:sp>
        <p:nvSpPr>
          <p:cNvPr id="191" name="CustomShape 5"/>
          <p:cNvSpPr/>
          <p:nvPr/>
        </p:nvSpPr>
        <p:spPr>
          <a:xfrm>
            <a:off x="6888088" y="1600200"/>
            <a:ext cx="4176512" cy="4525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E40139"/>
              </a:buClr>
              <a:buFont typeface="Arial"/>
              <a:buChar char="•"/>
            </a:pPr>
            <a: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  <a:t>Tiere und Pflanzen </a:t>
            </a:r>
            <a:r>
              <a:rPr dirty="0"/>
              <a:t/>
            </a:r>
            <a:br>
              <a:rPr dirty="0"/>
            </a:br>
            <a: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  <a:t>im und am Wasser</a:t>
            </a:r>
            <a:endParaRPr lang="de-DE" sz="32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E40139"/>
              </a:buClr>
              <a:buFont typeface="Arial"/>
              <a:buChar char="•"/>
            </a:pPr>
            <a: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  <a:t>physikalische und chem. Eigenschaften von Wasser </a:t>
            </a:r>
            <a:r>
              <a:rPr dirty="0"/>
              <a:t/>
            </a:r>
            <a:br>
              <a:rPr dirty="0"/>
            </a:br>
            <a:r>
              <a:rPr lang="de-DE" sz="3200" b="0" strike="noStrike" spc="-1" dirty="0">
                <a:solidFill>
                  <a:srgbClr val="000000"/>
                </a:solidFill>
                <a:latin typeface="Wingdings"/>
              </a:rPr>
              <a:t></a:t>
            </a:r>
            <a: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  <a:t> Bedeutung für </a:t>
            </a:r>
            <a:r>
              <a:rPr dirty="0"/>
              <a:t/>
            </a:r>
            <a:br>
              <a:rPr dirty="0"/>
            </a:br>
            <a: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  <a:t>die Organismen</a:t>
            </a:r>
            <a:endParaRPr lang="de-DE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de-DE" sz="3200" b="0" strike="noStrike" spc="-1" dirty="0">
              <a:latin typeface="Arial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B1438BE6-C4B8-4BE6-97F3-DBBCDCB68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7533E-6C5E-48E1-8582-2C651690358B}" type="slidenum">
              <a:rPr lang="de-DE" altLang="de-DE" smtClean="0"/>
              <a:pPr>
                <a:defRPr/>
              </a:pPr>
              <a:t>50</a:t>
            </a:fld>
            <a:endParaRPr lang="de-DE" altLang="de-DE" dirty="0"/>
          </a:p>
        </p:txBody>
      </p:sp>
      <p:cxnSp>
        <p:nvCxnSpPr>
          <p:cNvPr id="13" name="Gerade Verbindung 7"/>
          <p:cNvCxnSpPr/>
          <p:nvPr/>
        </p:nvCxnSpPr>
        <p:spPr>
          <a:xfrm>
            <a:off x="527050" y="1412875"/>
            <a:ext cx="10752138" cy="0"/>
          </a:xfrm>
          <a:prstGeom prst="line">
            <a:avLst/>
          </a:prstGeom>
          <a:ln>
            <a:solidFill>
              <a:srgbClr val="008576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2" name="Picture 5"/>
          <p:cNvPicPr/>
          <p:nvPr/>
        </p:nvPicPr>
        <p:blipFill>
          <a:blip r:embed="rId4" cstate="print"/>
          <a:srcRect b="3619"/>
          <a:stretch/>
        </p:blipFill>
        <p:spPr>
          <a:xfrm>
            <a:off x="0" y="1268760"/>
            <a:ext cx="6816080" cy="4896544"/>
          </a:xfrm>
          <a:prstGeom prst="rect">
            <a:avLst/>
          </a:prstGeom>
          <a:ln>
            <a:noFill/>
          </a:ln>
        </p:spPr>
      </p:pic>
      <p:sp>
        <p:nvSpPr>
          <p:cNvPr id="14" name="Datumsplatzhalter 1">
            <a:extLst>
              <a:ext uri="{FF2B5EF4-FFF2-40B4-BE49-F238E27FC236}">
                <a16:creationId xmlns:a16="http://schemas.microsoft.com/office/drawing/2014/main" xmlns="" id="{4C1DBE0B-53F0-471A-8F39-437187825B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</p:spPr>
        <p:txBody>
          <a:bodyPr/>
          <a:lstStyle/>
          <a:p>
            <a:pPr>
              <a:defRPr/>
            </a:pPr>
            <a:r>
              <a:rPr lang="de-DE"/>
              <a:t>Profilinformation 2024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xmlns="" id="{CC36D530-457B-4B46-9A9E-8FE084F6F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2" dur="500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6" dur="500"/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/>
          <p:cNvSpPr/>
          <p:nvPr/>
        </p:nvSpPr>
        <p:spPr>
          <a:xfrm>
            <a:off x="7968208" y="4509120"/>
            <a:ext cx="3168352" cy="223224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  <a:t>Pflanzen im und am Wasser </a:t>
            </a:r>
            <a:r>
              <a:rPr dirty="0"/>
              <a:t/>
            </a:r>
            <a:br>
              <a:rPr dirty="0"/>
            </a:br>
            <a:r>
              <a:rPr lang="de-DE" sz="3200" b="0" strike="noStrike" spc="-1" dirty="0">
                <a:solidFill>
                  <a:srgbClr val="000000"/>
                </a:solidFill>
                <a:latin typeface="Wingdings"/>
              </a:rPr>
              <a:t></a:t>
            </a:r>
            <a: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  <a:t> Besuch der </a:t>
            </a:r>
            <a:r>
              <a:rPr dirty="0"/>
              <a:t/>
            </a:r>
            <a:br>
              <a:rPr dirty="0"/>
            </a:br>
            <a: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  <a:t>Botanikschule</a:t>
            </a:r>
            <a:endParaRPr lang="de-DE" sz="3200" b="0" strike="noStrike" spc="-1" dirty="0">
              <a:latin typeface="Arial"/>
            </a:endParaRPr>
          </a:p>
        </p:txBody>
      </p:sp>
      <p:sp>
        <p:nvSpPr>
          <p:cNvPr id="199" name="CustomShape 2"/>
          <p:cNvSpPr/>
          <p:nvPr/>
        </p:nvSpPr>
        <p:spPr>
          <a:xfrm>
            <a:off x="609480" y="6356520"/>
            <a:ext cx="2844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1200" b="0" strike="noStrike" spc="-1" dirty="0">
                <a:solidFill>
                  <a:srgbClr val="8B8B8B"/>
                </a:solidFill>
                <a:latin typeface="Optima LT Pro"/>
              </a:rPr>
              <a:t>Profilinformation 2020</a:t>
            </a:r>
            <a:endParaRPr lang="de-DE" sz="1200" b="0" strike="noStrike" spc="-1" dirty="0">
              <a:latin typeface="Arial"/>
            </a:endParaRPr>
          </a:p>
        </p:txBody>
      </p:sp>
      <p:sp>
        <p:nvSpPr>
          <p:cNvPr id="200" name="CustomShape 3"/>
          <p:cNvSpPr/>
          <p:nvPr/>
        </p:nvSpPr>
        <p:spPr>
          <a:xfrm>
            <a:off x="4165560" y="6356520"/>
            <a:ext cx="38599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1200" b="0" strike="noStrike" spc="-1" dirty="0">
                <a:solidFill>
                  <a:srgbClr val="8B8B8B"/>
                </a:solidFill>
                <a:latin typeface="Optima LT Pro"/>
              </a:rPr>
              <a:t>Bertolt-Brecht-Gymnasium</a:t>
            </a:r>
            <a:endParaRPr lang="de-DE" sz="1200" b="0" strike="noStrike" spc="-1" dirty="0">
              <a:latin typeface="Arial"/>
            </a:endParaRPr>
          </a:p>
        </p:txBody>
      </p:sp>
      <p:sp>
        <p:nvSpPr>
          <p:cNvPr id="201" name="CustomShape 4"/>
          <p:cNvSpPr/>
          <p:nvPr/>
        </p:nvSpPr>
        <p:spPr>
          <a:xfrm>
            <a:off x="8737560" y="6356520"/>
            <a:ext cx="2844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54CBC19A-C8F0-428D-B2E4-02DAC292BD97}" type="slidenum">
              <a:rPr lang="de-DE" sz="1200" b="0" strike="noStrike" spc="-1">
                <a:solidFill>
                  <a:srgbClr val="898989"/>
                </a:solidFill>
                <a:latin typeface="Optima LT Pro"/>
              </a:rPr>
              <a:pPr algn="r">
                <a:lnSpc>
                  <a:spcPct val="100000"/>
                </a:lnSpc>
              </a:pPr>
              <a:t>51</a:t>
            </a:fld>
            <a:endParaRPr lang="de-DE" sz="1200" b="0" strike="noStrike" spc="-1" dirty="0">
              <a:latin typeface="Arial"/>
            </a:endParaRP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4562C5DD-DE0F-4E9F-8CEF-1714CD7E6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Profilinformation 2024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03823257-8F18-486D-B4E9-6859AD3BD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621CBA-32AB-4D17-BEB3-21A3FEB3DF2A}" type="slidenum">
              <a:rPr lang="de-DE" altLang="de-DE" smtClean="0"/>
              <a:pPr>
                <a:defRPr/>
              </a:pPr>
              <a:t>51</a:t>
            </a:fld>
            <a:endParaRPr lang="de-DE" altLang="de-DE" dirty="0"/>
          </a:p>
        </p:txBody>
      </p:sp>
      <p:cxnSp>
        <p:nvCxnSpPr>
          <p:cNvPr id="12" name="Gerade Verbindung 7"/>
          <p:cNvCxnSpPr/>
          <p:nvPr/>
        </p:nvCxnSpPr>
        <p:spPr>
          <a:xfrm>
            <a:off x="527050" y="1412875"/>
            <a:ext cx="10752138" cy="0"/>
          </a:xfrm>
          <a:prstGeom prst="line">
            <a:avLst/>
          </a:prstGeom>
          <a:ln>
            <a:solidFill>
              <a:srgbClr val="008576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04" name="Grafik 7"/>
          <p:cNvPicPr/>
          <p:nvPr/>
        </p:nvPicPr>
        <p:blipFill>
          <a:blip r:embed="rId3" cstate="print"/>
          <a:stretch/>
        </p:blipFill>
        <p:spPr>
          <a:xfrm rot="10800000">
            <a:off x="-24680" y="0"/>
            <a:ext cx="7704855" cy="6858000"/>
          </a:xfrm>
          <a:prstGeom prst="rect">
            <a:avLst/>
          </a:prstGeom>
          <a:ln>
            <a:noFill/>
          </a:ln>
        </p:spPr>
      </p:pic>
      <p:pic>
        <p:nvPicPr>
          <p:cNvPr id="202" name="Grafik 6"/>
          <p:cNvPicPr/>
          <p:nvPr/>
        </p:nvPicPr>
        <p:blipFill>
          <a:blip r:embed="rId4" cstate="print"/>
          <a:stretch/>
        </p:blipFill>
        <p:spPr>
          <a:xfrm>
            <a:off x="3647728" y="-1"/>
            <a:ext cx="7578152" cy="4546503"/>
          </a:xfrm>
          <a:prstGeom prst="rect">
            <a:avLst/>
          </a:prstGeom>
          <a:ln>
            <a:noFill/>
          </a:ln>
        </p:spPr>
      </p:pic>
      <p:pic>
        <p:nvPicPr>
          <p:cNvPr id="203" name="Grafik 5"/>
          <p:cNvPicPr/>
          <p:nvPr/>
        </p:nvPicPr>
        <p:blipFill>
          <a:blip r:embed="rId5" cstate="print"/>
          <a:stretch/>
        </p:blipFill>
        <p:spPr>
          <a:xfrm>
            <a:off x="-384720" y="1772816"/>
            <a:ext cx="8091210" cy="5084464"/>
          </a:xfrm>
          <a:prstGeom prst="rect">
            <a:avLst/>
          </a:prstGeom>
          <a:ln>
            <a:noFill/>
          </a:ln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5A45801E-0DF3-4997-A8E7-8AA0EC742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B4D66CC6-D319-4CE2-B4F3-B1FDEB3F3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Profilinformation 2024</a:t>
            </a:r>
            <a:endParaRPr lang="de-DE" dirty="0"/>
          </a:p>
        </p:txBody>
      </p:sp>
      <p:sp>
        <p:nvSpPr>
          <p:cNvPr id="210" name="CustomShape 1"/>
          <p:cNvSpPr/>
          <p:nvPr/>
        </p:nvSpPr>
        <p:spPr>
          <a:xfrm>
            <a:off x="609480" y="274680"/>
            <a:ext cx="10454400" cy="1094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4000" b="0" strike="noStrike" spc="-1" dirty="0">
                <a:solidFill>
                  <a:srgbClr val="008576"/>
                </a:solidFill>
                <a:latin typeface="Optima LT Pro"/>
              </a:rPr>
              <a:t>Die Erdatmosphäre</a:t>
            </a:r>
            <a:endParaRPr lang="de-DE" sz="4000" b="0" strike="noStrike" spc="-1" dirty="0">
              <a:latin typeface="Arial"/>
            </a:endParaRPr>
          </a:p>
        </p:txBody>
      </p:sp>
      <p:sp>
        <p:nvSpPr>
          <p:cNvPr id="212" name="CustomShape 3"/>
          <p:cNvSpPr/>
          <p:nvPr/>
        </p:nvSpPr>
        <p:spPr>
          <a:xfrm>
            <a:off x="4165560" y="6356520"/>
            <a:ext cx="38599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1200" b="0" strike="noStrike" spc="-1" dirty="0">
                <a:solidFill>
                  <a:srgbClr val="8B8B8B"/>
                </a:solidFill>
                <a:latin typeface="Optima LT Pro"/>
              </a:rPr>
              <a:t>Bertolt-Brecht-Gymnasium</a:t>
            </a:r>
            <a:endParaRPr lang="de-DE" sz="1200" b="0" strike="noStrike" spc="-1" dirty="0">
              <a:latin typeface="Arial"/>
            </a:endParaRPr>
          </a:p>
        </p:txBody>
      </p:sp>
      <p:sp>
        <p:nvSpPr>
          <p:cNvPr id="213" name="CustomShape 4"/>
          <p:cNvSpPr/>
          <p:nvPr/>
        </p:nvSpPr>
        <p:spPr>
          <a:xfrm>
            <a:off x="8737560" y="6356520"/>
            <a:ext cx="2844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4C214350-597F-403E-BF1A-13085F952FF7}" type="slidenum">
              <a:rPr lang="de-DE" sz="1200" b="0" strike="noStrike" spc="-1">
                <a:solidFill>
                  <a:srgbClr val="898989"/>
                </a:solidFill>
                <a:latin typeface="Optima LT Pro"/>
              </a:rPr>
              <a:pPr algn="r">
                <a:lnSpc>
                  <a:spcPct val="100000"/>
                </a:lnSpc>
              </a:pPr>
              <a:t>52</a:t>
            </a:fld>
            <a:endParaRPr lang="de-DE" sz="1200" b="0" strike="noStrike" spc="-1" dirty="0">
              <a:latin typeface="Arial"/>
            </a:endParaRPr>
          </a:p>
        </p:txBody>
      </p:sp>
      <p:pic>
        <p:nvPicPr>
          <p:cNvPr id="214" name="Grafik 6"/>
          <p:cNvPicPr/>
          <p:nvPr/>
        </p:nvPicPr>
        <p:blipFill>
          <a:blip r:embed="rId3" cstate="print"/>
          <a:stretch/>
        </p:blipFill>
        <p:spPr>
          <a:xfrm>
            <a:off x="9984600" y="124560"/>
            <a:ext cx="1178640" cy="1182240"/>
          </a:xfrm>
          <a:prstGeom prst="rect">
            <a:avLst/>
          </a:prstGeom>
          <a:ln w="9360">
            <a:noFill/>
          </a:ln>
        </p:spPr>
      </p:pic>
      <p:sp>
        <p:nvSpPr>
          <p:cNvPr id="215" name="CustomShape 5"/>
          <p:cNvSpPr/>
          <p:nvPr/>
        </p:nvSpPr>
        <p:spPr>
          <a:xfrm>
            <a:off x="5519880" y="1600200"/>
            <a:ext cx="5544360" cy="4525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E40139"/>
              </a:buClr>
              <a:buFont typeface="Arial"/>
              <a:buChar char="•"/>
            </a:pPr>
            <a: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  <a:t>Entstehung und Aufbau </a:t>
            </a:r>
            <a:r>
              <a:rPr dirty="0"/>
              <a:t/>
            </a:r>
            <a:br>
              <a:rPr dirty="0"/>
            </a:br>
            <a: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  <a:t>der Erdatmosphäre </a:t>
            </a:r>
            <a:endParaRPr lang="de-DE" sz="32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E40139"/>
              </a:buClr>
              <a:buFont typeface="Arial"/>
              <a:buChar char="•"/>
            </a:pPr>
            <a: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  <a:t>physikalische und chem. Eigenschaften von Luft</a:t>
            </a:r>
            <a:endParaRPr lang="de-DE" sz="32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E40139"/>
              </a:buClr>
              <a:buFont typeface="Arial"/>
              <a:buChar char="•"/>
            </a:pPr>
            <a: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  <a:t>Wettererscheinungen</a:t>
            </a:r>
            <a:b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</a:br>
            <a: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  <a:t>und Klimawandel</a:t>
            </a:r>
            <a:endParaRPr lang="de-DE" sz="32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E40139"/>
              </a:buClr>
              <a:buFont typeface="Arial"/>
              <a:buChar char="•"/>
            </a:pPr>
            <a: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  <a:t>Wetterdaten der schuleigenen </a:t>
            </a:r>
            <a:r>
              <a:rPr lang="de-DE" sz="3200" spc="-1" dirty="0">
                <a:solidFill>
                  <a:srgbClr val="000000"/>
                </a:solidFill>
                <a:latin typeface="Optima LT Pro"/>
              </a:rPr>
              <a:t>Wetterstation</a:t>
            </a:r>
            <a:br>
              <a:rPr lang="de-DE" sz="3200" spc="-1" dirty="0">
                <a:solidFill>
                  <a:srgbClr val="000000"/>
                </a:solidFill>
                <a:latin typeface="Optima LT Pro"/>
              </a:rPr>
            </a:br>
            <a:r>
              <a:rPr lang="de-DE" sz="2400" u="sng" spc="-1" dirty="0">
                <a:solidFill>
                  <a:schemeClr val="accent1"/>
                </a:solidFill>
                <a:latin typeface="Optima LT Pro"/>
              </a:rPr>
              <a:t>https://wetter.bebe-dresden.de/</a:t>
            </a:r>
            <a:endParaRPr lang="de-DE" sz="2400" b="0" u="sng" strike="noStrike" spc="-1" dirty="0">
              <a:solidFill>
                <a:schemeClr val="accent1"/>
              </a:solidFill>
              <a:latin typeface="Optima LT Pro"/>
            </a:endParaRPr>
          </a:p>
        </p:txBody>
      </p:sp>
      <p:pic>
        <p:nvPicPr>
          <p:cNvPr id="216" name="Picture 2"/>
          <p:cNvPicPr/>
          <p:nvPr/>
        </p:nvPicPr>
        <p:blipFill>
          <a:blip r:embed="rId4" cstate="print"/>
          <a:stretch/>
        </p:blipFill>
        <p:spPr>
          <a:xfrm>
            <a:off x="552272" y="1484784"/>
            <a:ext cx="4751640" cy="4799520"/>
          </a:xfrm>
          <a:prstGeom prst="rect">
            <a:avLst/>
          </a:prstGeom>
          <a:ln>
            <a:noFill/>
          </a:ln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85BF67FD-7344-458E-B7A3-49C5C2427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7533E-6C5E-48E1-8582-2C651690358B}" type="slidenum">
              <a:rPr lang="de-DE" altLang="de-DE" smtClean="0"/>
              <a:pPr>
                <a:defRPr/>
              </a:pPr>
              <a:t>52</a:t>
            </a:fld>
            <a:endParaRPr lang="de-DE" altLang="de-DE" dirty="0"/>
          </a:p>
        </p:txBody>
      </p:sp>
      <p:cxnSp>
        <p:nvCxnSpPr>
          <p:cNvPr id="12" name="Gerade Verbindung 7"/>
          <p:cNvCxnSpPr/>
          <p:nvPr/>
        </p:nvCxnSpPr>
        <p:spPr>
          <a:xfrm>
            <a:off x="527050" y="1412875"/>
            <a:ext cx="10752138" cy="0"/>
          </a:xfrm>
          <a:prstGeom prst="line">
            <a:avLst/>
          </a:prstGeom>
          <a:ln>
            <a:solidFill>
              <a:srgbClr val="008576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E0ED845C-F29A-4160-8A7E-35B281C1B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1" dur="500"/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5" dur="500"/>
                                        <p:tgtEl>
                                          <p:spTgt spid="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9" dur="500"/>
                                        <p:tgtEl>
                                          <p:spTgt spid="2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609480" y="274680"/>
            <a:ext cx="10454760" cy="1094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4000" b="0" strike="noStrike" spc="-1" dirty="0">
                <a:solidFill>
                  <a:srgbClr val="008576"/>
                </a:solidFill>
                <a:latin typeface="Optima LT Pro"/>
              </a:rPr>
              <a:t>Boden – Leben im Verborgenen</a:t>
            </a:r>
            <a:endParaRPr lang="de-DE" sz="4000" b="0" strike="noStrike" spc="-1" dirty="0">
              <a:latin typeface="Arial"/>
            </a:endParaRPr>
          </a:p>
        </p:txBody>
      </p:sp>
      <p:sp>
        <p:nvSpPr>
          <p:cNvPr id="237" name="CustomShape 2"/>
          <p:cNvSpPr/>
          <p:nvPr/>
        </p:nvSpPr>
        <p:spPr>
          <a:xfrm>
            <a:off x="4165560" y="6356520"/>
            <a:ext cx="38599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1200" b="0" strike="noStrike" spc="-1" dirty="0">
                <a:solidFill>
                  <a:srgbClr val="8B8B8B"/>
                </a:solidFill>
                <a:latin typeface="Optima LT Pro"/>
              </a:rPr>
              <a:t>Bertolt-Brecht-Gymnasium</a:t>
            </a:r>
            <a:endParaRPr lang="de-DE" sz="1200" b="0" strike="noStrike" spc="-1" dirty="0">
              <a:latin typeface="Arial"/>
            </a:endParaRPr>
          </a:p>
        </p:txBody>
      </p:sp>
      <p:sp>
        <p:nvSpPr>
          <p:cNvPr id="238" name="CustomShape 3"/>
          <p:cNvSpPr/>
          <p:nvPr/>
        </p:nvSpPr>
        <p:spPr>
          <a:xfrm>
            <a:off x="8737560" y="6356520"/>
            <a:ext cx="2844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F51F85B1-D351-4621-AF11-79BC8B161B39}" type="slidenum">
              <a:rPr lang="de-DE" sz="1200" b="0" strike="noStrike" spc="-1">
                <a:solidFill>
                  <a:srgbClr val="898989"/>
                </a:solidFill>
                <a:latin typeface="Optima LT Pro"/>
              </a:rPr>
              <a:pPr algn="r">
                <a:lnSpc>
                  <a:spcPct val="100000"/>
                </a:lnSpc>
              </a:pPr>
              <a:t>53</a:t>
            </a:fld>
            <a:endParaRPr lang="de-DE" sz="1200" b="0" strike="noStrike" spc="-1" dirty="0">
              <a:latin typeface="Arial"/>
            </a:endParaRPr>
          </a:p>
        </p:txBody>
      </p:sp>
      <p:pic>
        <p:nvPicPr>
          <p:cNvPr id="239" name="Grafik 6"/>
          <p:cNvPicPr/>
          <p:nvPr/>
        </p:nvPicPr>
        <p:blipFill>
          <a:blip r:embed="rId3" cstate="print"/>
          <a:stretch/>
        </p:blipFill>
        <p:spPr>
          <a:xfrm>
            <a:off x="9984600" y="124560"/>
            <a:ext cx="1178640" cy="1182240"/>
          </a:xfrm>
          <a:prstGeom prst="rect">
            <a:avLst/>
          </a:prstGeom>
          <a:ln w="9360">
            <a:noFill/>
          </a:ln>
        </p:spPr>
      </p:pic>
      <p:sp>
        <p:nvSpPr>
          <p:cNvPr id="240" name="CustomShape 4"/>
          <p:cNvSpPr/>
          <p:nvPr/>
        </p:nvSpPr>
        <p:spPr>
          <a:xfrm>
            <a:off x="335360" y="1556792"/>
            <a:ext cx="5760640" cy="475252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E40139"/>
              </a:buClr>
              <a:buFont typeface="Arial"/>
              <a:buChar char="•"/>
            </a:pPr>
            <a: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  <a:t>Bodeneigenschaften:</a:t>
            </a:r>
            <a:b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</a:br>
            <a: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  <a:t>   Schüler-Praktikum </a:t>
            </a:r>
            <a:r>
              <a:rPr lang="de-DE" sz="3200" spc="-1" dirty="0">
                <a:solidFill>
                  <a:srgbClr val="000000"/>
                </a:solidFill>
                <a:latin typeface="Optima LT Pro"/>
              </a:rPr>
              <a:t>zu</a:t>
            </a:r>
            <a: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  <a:t/>
            </a:r>
            <a:b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</a:br>
            <a: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  <a:t>   physikalischen und</a:t>
            </a:r>
            <a:b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</a:br>
            <a: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  <a:t>   chem. Eigenschaften</a:t>
            </a:r>
            <a:endParaRPr lang="de-DE" sz="32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E40139"/>
              </a:buClr>
              <a:buFont typeface="Arial"/>
              <a:buChar char="•"/>
            </a:pPr>
            <a: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  <a:t>Bodenorganismen:</a:t>
            </a:r>
            <a:b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</a:br>
            <a: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  <a:t>   Beobachtungen, Proto-</a:t>
            </a:r>
            <a:b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</a:br>
            <a: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  <a:t>   kolle</a:t>
            </a:r>
            <a:r>
              <a:rPr lang="de-DE" sz="3200" spc="-1" dirty="0">
                <a:solidFill>
                  <a:srgbClr val="000000"/>
                </a:solidFill>
                <a:latin typeface="Optima LT Pro"/>
              </a:rPr>
              <a:t>,</a:t>
            </a:r>
            <a: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  <a:t> Schülervorträge</a:t>
            </a:r>
            <a:endParaRPr lang="de-DE" sz="32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E40139"/>
              </a:buClr>
              <a:buFont typeface="Arial"/>
              <a:buChar char="•"/>
            </a:pPr>
            <a: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  <a:t>Bodenbewusstsein:</a:t>
            </a:r>
            <a:b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</a:br>
            <a: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  <a:t>   Bedeutung von Boden</a:t>
            </a:r>
            <a:endParaRPr lang="de-DE" sz="3200" b="0" strike="noStrike" spc="-1" dirty="0">
              <a:latin typeface="Arial"/>
            </a:endParaRPr>
          </a:p>
        </p:txBody>
      </p:sp>
      <p:pic>
        <p:nvPicPr>
          <p:cNvPr id="242" name="Grafik 241"/>
          <p:cNvPicPr/>
          <p:nvPr/>
        </p:nvPicPr>
        <p:blipFill>
          <a:blip r:embed="rId4" cstate="print"/>
          <a:stretch/>
        </p:blipFill>
        <p:spPr>
          <a:xfrm>
            <a:off x="5227896" y="1507976"/>
            <a:ext cx="5980672" cy="4657328"/>
          </a:xfrm>
          <a:prstGeom prst="rect">
            <a:avLst/>
          </a:prstGeom>
          <a:ln>
            <a:noFill/>
          </a:ln>
        </p:spPr>
      </p:pic>
      <p:cxnSp>
        <p:nvCxnSpPr>
          <p:cNvPr id="9" name="Gerade Verbindung 7"/>
          <p:cNvCxnSpPr/>
          <p:nvPr/>
        </p:nvCxnSpPr>
        <p:spPr>
          <a:xfrm>
            <a:off x="527050" y="1412875"/>
            <a:ext cx="10752138" cy="0"/>
          </a:xfrm>
          <a:prstGeom prst="line">
            <a:avLst/>
          </a:prstGeom>
          <a:ln>
            <a:solidFill>
              <a:srgbClr val="008576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2" name="CustomShape 2"/>
          <p:cNvSpPr/>
          <p:nvPr/>
        </p:nvSpPr>
        <p:spPr>
          <a:xfrm>
            <a:off x="609480" y="6356520"/>
            <a:ext cx="2844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1200" b="0" strike="noStrike" spc="-1" dirty="0">
                <a:solidFill>
                  <a:srgbClr val="8B8B8B"/>
                </a:solidFill>
                <a:latin typeface="Optima LT Pro"/>
              </a:rPr>
              <a:t>Profilinformation 2022</a:t>
            </a:r>
            <a:endParaRPr lang="de-DE" sz="1200" b="0" strike="noStrike" spc="-1" dirty="0">
              <a:latin typeface="Arial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1"/>
          <p:cNvSpPr/>
          <p:nvPr/>
        </p:nvSpPr>
        <p:spPr>
          <a:xfrm>
            <a:off x="609480" y="274680"/>
            <a:ext cx="10454760" cy="1094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4000" b="0" strike="noStrike" spc="-1" dirty="0">
                <a:solidFill>
                  <a:srgbClr val="008576"/>
                </a:solidFill>
                <a:latin typeface="Optima LT Pro"/>
              </a:rPr>
              <a:t>Der Mensch und seine Sinnesorgane</a:t>
            </a:r>
            <a:endParaRPr lang="de-DE" sz="4000" b="0" strike="noStrike" spc="-1" dirty="0">
              <a:latin typeface="Arial"/>
            </a:endParaRPr>
          </a:p>
        </p:txBody>
      </p:sp>
      <p:sp>
        <p:nvSpPr>
          <p:cNvPr id="244" name="CustomShape 2"/>
          <p:cNvSpPr/>
          <p:nvPr/>
        </p:nvSpPr>
        <p:spPr>
          <a:xfrm>
            <a:off x="4165560" y="6356520"/>
            <a:ext cx="38599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1200" b="0" strike="noStrike" spc="-1" dirty="0">
                <a:solidFill>
                  <a:schemeClr val="bg1"/>
                </a:solidFill>
                <a:latin typeface="Optima LT Pro"/>
              </a:rPr>
              <a:t>Bertolt-Brecht-Gymnasium</a:t>
            </a:r>
            <a:endParaRPr lang="de-DE" sz="12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45" name="CustomShape 3"/>
          <p:cNvSpPr/>
          <p:nvPr/>
        </p:nvSpPr>
        <p:spPr>
          <a:xfrm>
            <a:off x="8737560" y="6356520"/>
            <a:ext cx="2844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594E7AF3-F2DA-4BBC-A8EC-57C5563C6DF6}" type="slidenum">
              <a:rPr lang="de-DE" sz="1200" b="0" strike="noStrike" spc="-1">
                <a:solidFill>
                  <a:srgbClr val="898989"/>
                </a:solidFill>
                <a:latin typeface="Optima LT Pro"/>
              </a:rPr>
              <a:pPr algn="r">
                <a:lnSpc>
                  <a:spcPct val="100000"/>
                </a:lnSpc>
              </a:pPr>
              <a:t>54</a:t>
            </a:fld>
            <a:endParaRPr lang="de-DE" sz="1200" b="0" strike="noStrike" spc="-1" dirty="0">
              <a:latin typeface="Arial"/>
            </a:endParaRPr>
          </a:p>
        </p:txBody>
      </p:sp>
      <p:pic>
        <p:nvPicPr>
          <p:cNvPr id="246" name="Grafik 6"/>
          <p:cNvPicPr/>
          <p:nvPr/>
        </p:nvPicPr>
        <p:blipFill>
          <a:blip r:embed="rId3" cstate="print"/>
          <a:stretch/>
        </p:blipFill>
        <p:spPr>
          <a:xfrm>
            <a:off x="9984600" y="124560"/>
            <a:ext cx="1178640" cy="1182240"/>
          </a:xfrm>
          <a:prstGeom prst="rect">
            <a:avLst/>
          </a:prstGeom>
          <a:ln w="9360">
            <a:noFill/>
          </a:ln>
        </p:spPr>
      </p:pic>
      <p:sp>
        <p:nvSpPr>
          <p:cNvPr id="247" name="CustomShape 4"/>
          <p:cNvSpPr/>
          <p:nvPr/>
        </p:nvSpPr>
        <p:spPr>
          <a:xfrm>
            <a:off x="335360" y="1556792"/>
            <a:ext cx="5184576" cy="3717216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E40139"/>
              </a:buClr>
              <a:buFont typeface="Arial"/>
              <a:buChar char="•"/>
            </a:pPr>
            <a: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  <a:t>Ergänzung zum Fachunterricht Biologie </a:t>
            </a:r>
            <a:r>
              <a:rPr sz="3200" dirty="0"/>
              <a:t/>
            </a:r>
            <a:br>
              <a:rPr sz="3200" dirty="0"/>
            </a:br>
            <a:r>
              <a:rPr lang="de-DE" sz="2000" b="0" strike="noStrike" spc="-1" dirty="0">
                <a:solidFill>
                  <a:srgbClr val="000000"/>
                </a:solidFill>
                <a:latin typeface="Optima LT Pro"/>
              </a:rPr>
              <a:t>(nach Reduzierung der Wochenstunden des Faches Biologie in Klassen 7 und 8) </a:t>
            </a:r>
            <a:endParaRPr lang="de-DE" sz="20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E40139"/>
              </a:buClr>
              <a:buFont typeface="Arial"/>
              <a:buChar char="•"/>
            </a:pPr>
            <a: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  <a:t>Stationsbetrieb zu den Sinnesorganen Auge, Ohr, Zunge, Nase und Haut</a:t>
            </a:r>
            <a:b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</a:br>
            <a:r>
              <a:rPr lang="de-DE" sz="2800" spc="-1" dirty="0">
                <a:solidFill>
                  <a:srgbClr val="000000"/>
                </a:solidFill>
                <a:latin typeface="Optima LT Pro"/>
              </a:rPr>
              <a:t>(Theorie und Praxis)</a:t>
            </a:r>
            <a:endParaRPr lang="de-DE" sz="2800" b="0" strike="noStrike" spc="-1" dirty="0">
              <a:latin typeface="Arial"/>
            </a:endParaRPr>
          </a:p>
        </p:txBody>
      </p:sp>
      <p:pic>
        <p:nvPicPr>
          <p:cNvPr id="249" name="Grafik 248"/>
          <p:cNvPicPr/>
          <p:nvPr/>
        </p:nvPicPr>
        <p:blipFill>
          <a:blip r:embed="rId4" cstate="print"/>
          <a:stretch/>
        </p:blipFill>
        <p:spPr>
          <a:xfrm>
            <a:off x="5363075" y="1484784"/>
            <a:ext cx="5845493" cy="5374958"/>
          </a:xfrm>
          <a:prstGeom prst="rect">
            <a:avLst/>
          </a:prstGeom>
          <a:ln>
            <a:noFill/>
          </a:ln>
        </p:spPr>
      </p:pic>
      <p:cxnSp>
        <p:nvCxnSpPr>
          <p:cNvPr id="11" name="Gerade Verbindung 7"/>
          <p:cNvCxnSpPr/>
          <p:nvPr/>
        </p:nvCxnSpPr>
        <p:spPr>
          <a:xfrm>
            <a:off x="527050" y="1412875"/>
            <a:ext cx="10752138" cy="0"/>
          </a:xfrm>
          <a:prstGeom prst="line">
            <a:avLst/>
          </a:prstGeom>
          <a:ln>
            <a:solidFill>
              <a:srgbClr val="008576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7" name="CustomShape 2"/>
          <p:cNvSpPr/>
          <p:nvPr/>
        </p:nvSpPr>
        <p:spPr>
          <a:xfrm>
            <a:off x="609480" y="6356520"/>
            <a:ext cx="2844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1200" b="0" strike="noStrike" spc="-1" dirty="0">
                <a:solidFill>
                  <a:srgbClr val="8B8B8B"/>
                </a:solidFill>
                <a:latin typeface="Optima LT Pro"/>
              </a:rPr>
              <a:t>Profilinformation 2022</a:t>
            </a:r>
            <a:endParaRPr lang="de-DE" sz="1200" b="0" strike="noStrike" spc="-1" dirty="0">
              <a:latin typeface="Arial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>
            <a:off x="609480" y="274680"/>
            <a:ext cx="10454400" cy="1094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4000" spc="-1" dirty="0" err="1">
                <a:solidFill>
                  <a:srgbClr val="008576"/>
                </a:solidFill>
                <a:latin typeface="Optima LT Pro"/>
              </a:rPr>
              <a:t>Biodiversität</a:t>
            </a:r>
            <a:r>
              <a:rPr lang="de-DE" sz="4000" spc="-1" dirty="0">
                <a:solidFill>
                  <a:srgbClr val="008576"/>
                </a:solidFill>
                <a:latin typeface="Optima LT Pro"/>
              </a:rPr>
              <a:t> auf dem Schulhof</a:t>
            </a:r>
            <a:endParaRPr lang="de-DE" sz="4000" spc="-1" dirty="0">
              <a:latin typeface="Arial"/>
            </a:endParaRPr>
          </a:p>
        </p:txBody>
      </p:sp>
      <p:sp>
        <p:nvSpPr>
          <p:cNvPr id="253" name="CustomShape 3"/>
          <p:cNvSpPr/>
          <p:nvPr/>
        </p:nvSpPr>
        <p:spPr>
          <a:xfrm>
            <a:off x="4165560" y="6356520"/>
            <a:ext cx="38599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1200" b="0" strike="noStrike" spc="-1" dirty="0">
                <a:solidFill>
                  <a:srgbClr val="8B8B8B"/>
                </a:solidFill>
                <a:latin typeface="Optima LT Pro"/>
              </a:rPr>
              <a:t>Bertolt-Brecht-Gymnasium</a:t>
            </a:r>
            <a:endParaRPr lang="de-DE" sz="1200" b="0" strike="noStrike" spc="-1" dirty="0">
              <a:latin typeface="Arial"/>
            </a:endParaRPr>
          </a:p>
        </p:txBody>
      </p:sp>
      <p:sp>
        <p:nvSpPr>
          <p:cNvPr id="254" name="CustomShape 4"/>
          <p:cNvSpPr/>
          <p:nvPr/>
        </p:nvSpPr>
        <p:spPr>
          <a:xfrm>
            <a:off x="8737560" y="6356520"/>
            <a:ext cx="2844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54D0D8D5-0543-4A58-9414-3E16499511CD}" type="slidenum">
              <a:rPr lang="de-DE" sz="1200" b="0" strike="noStrike" spc="-1">
                <a:solidFill>
                  <a:srgbClr val="898989"/>
                </a:solidFill>
                <a:latin typeface="Optima LT Pro"/>
              </a:rPr>
              <a:pPr algn="r">
                <a:lnSpc>
                  <a:spcPct val="100000"/>
                </a:lnSpc>
              </a:pPr>
              <a:t>55</a:t>
            </a:fld>
            <a:endParaRPr lang="de-DE" sz="1200" b="0" strike="noStrike" spc="-1" dirty="0">
              <a:latin typeface="Arial"/>
            </a:endParaRPr>
          </a:p>
        </p:txBody>
      </p:sp>
      <p:pic>
        <p:nvPicPr>
          <p:cNvPr id="255" name="Grafik 6"/>
          <p:cNvPicPr/>
          <p:nvPr/>
        </p:nvPicPr>
        <p:blipFill>
          <a:blip r:embed="rId3" cstate="print"/>
          <a:stretch/>
        </p:blipFill>
        <p:spPr>
          <a:xfrm>
            <a:off x="9984600" y="124560"/>
            <a:ext cx="1178640" cy="1182240"/>
          </a:xfrm>
          <a:prstGeom prst="rect">
            <a:avLst/>
          </a:prstGeom>
          <a:ln w="9360">
            <a:noFill/>
          </a:ln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E6A62AEA-9A58-4A7F-BD4F-ED6D10AC6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7533E-6C5E-48E1-8582-2C651690358B}" type="slidenum">
              <a:rPr lang="de-DE" altLang="de-DE" smtClean="0"/>
              <a:pPr>
                <a:defRPr/>
              </a:pPr>
              <a:t>55</a:t>
            </a:fld>
            <a:endParaRPr lang="de-DE" altLang="de-DE" dirty="0"/>
          </a:p>
        </p:txBody>
      </p:sp>
      <p:cxnSp>
        <p:nvCxnSpPr>
          <p:cNvPr id="12" name="Gerade Verbindung 7"/>
          <p:cNvCxnSpPr/>
          <p:nvPr/>
        </p:nvCxnSpPr>
        <p:spPr>
          <a:xfrm>
            <a:off x="527050" y="1412875"/>
            <a:ext cx="10752138" cy="0"/>
          </a:xfrm>
          <a:prstGeom prst="line">
            <a:avLst/>
          </a:prstGeom>
          <a:ln>
            <a:solidFill>
              <a:srgbClr val="008576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53AE73EC-5243-4458-9ECB-BC3271CF77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4086" y="6322338"/>
            <a:ext cx="2844800" cy="365125"/>
          </a:xfrm>
        </p:spPr>
        <p:txBody>
          <a:bodyPr/>
          <a:lstStyle/>
          <a:p>
            <a:pPr>
              <a:defRPr/>
            </a:pPr>
            <a:r>
              <a:rPr lang="de-DE"/>
              <a:t>Profilinformation 2024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4BFCD692-8E93-435C-832C-601F5A7F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</a:p>
        </p:txBody>
      </p:sp>
      <p:pic>
        <p:nvPicPr>
          <p:cNvPr id="13" name="Grafik 12" descr="Bienenwies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60432" y="1532120"/>
            <a:ext cx="5906632" cy="4777200"/>
          </a:xfrm>
          <a:prstGeom prst="rect">
            <a:avLst/>
          </a:prstGeom>
        </p:spPr>
      </p:pic>
      <p:pic>
        <p:nvPicPr>
          <p:cNvPr id="15" name="Grafik 14" descr="Themenbee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1531639"/>
            <a:ext cx="5159896" cy="477768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>
            <a:off x="609480" y="274680"/>
            <a:ext cx="10454400" cy="1094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4000" spc="-1" dirty="0" err="1">
                <a:solidFill>
                  <a:srgbClr val="008576"/>
                </a:solidFill>
                <a:latin typeface="Optima LT Pro"/>
              </a:rPr>
              <a:t>Biodiversität</a:t>
            </a:r>
            <a:r>
              <a:rPr lang="de-DE" sz="4000" spc="-1" dirty="0">
                <a:solidFill>
                  <a:srgbClr val="008576"/>
                </a:solidFill>
                <a:latin typeface="Optima LT Pro"/>
              </a:rPr>
              <a:t> auf dem Schulhof</a:t>
            </a:r>
            <a:endParaRPr lang="de-DE" sz="4000" spc="-1" dirty="0">
              <a:latin typeface="Arial"/>
            </a:endParaRPr>
          </a:p>
        </p:txBody>
      </p:sp>
      <p:sp>
        <p:nvSpPr>
          <p:cNvPr id="253" name="CustomShape 3"/>
          <p:cNvSpPr/>
          <p:nvPr/>
        </p:nvSpPr>
        <p:spPr>
          <a:xfrm>
            <a:off x="4165560" y="6356520"/>
            <a:ext cx="38599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1200" b="0" strike="noStrike" spc="-1" dirty="0">
                <a:solidFill>
                  <a:srgbClr val="8B8B8B"/>
                </a:solidFill>
                <a:latin typeface="Optima LT Pro"/>
              </a:rPr>
              <a:t>Bertolt-Brecht-Gymnasium</a:t>
            </a:r>
            <a:endParaRPr lang="de-DE" sz="1200" b="0" strike="noStrike" spc="-1" dirty="0">
              <a:latin typeface="Arial"/>
            </a:endParaRPr>
          </a:p>
        </p:txBody>
      </p:sp>
      <p:sp>
        <p:nvSpPr>
          <p:cNvPr id="254" name="CustomShape 4"/>
          <p:cNvSpPr/>
          <p:nvPr/>
        </p:nvSpPr>
        <p:spPr>
          <a:xfrm>
            <a:off x="8737560" y="6356520"/>
            <a:ext cx="2844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54D0D8D5-0543-4A58-9414-3E16499511CD}" type="slidenum">
              <a:rPr lang="de-DE" sz="1200" b="0" strike="noStrike" spc="-1">
                <a:solidFill>
                  <a:srgbClr val="898989"/>
                </a:solidFill>
                <a:latin typeface="Optima LT Pro"/>
              </a:rPr>
              <a:pPr algn="r">
                <a:lnSpc>
                  <a:spcPct val="100000"/>
                </a:lnSpc>
              </a:pPr>
              <a:t>56</a:t>
            </a:fld>
            <a:endParaRPr lang="de-DE" sz="1200" b="0" strike="noStrike" spc="-1" dirty="0">
              <a:latin typeface="Arial"/>
            </a:endParaRPr>
          </a:p>
        </p:txBody>
      </p:sp>
      <p:pic>
        <p:nvPicPr>
          <p:cNvPr id="255" name="Grafik 6"/>
          <p:cNvPicPr/>
          <p:nvPr/>
        </p:nvPicPr>
        <p:blipFill>
          <a:blip r:embed="rId3" cstate="print"/>
          <a:stretch/>
        </p:blipFill>
        <p:spPr>
          <a:xfrm>
            <a:off x="9984600" y="124560"/>
            <a:ext cx="1178640" cy="1182240"/>
          </a:xfrm>
          <a:prstGeom prst="rect">
            <a:avLst/>
          </a:prstGeom>
          <a:ln w="9360">
            <a:noFill/>
          </a:ln>
        </p:spPr>
      </p:pic>
      <p:sp>
        <p:nvSpPr>
          <p:cNvPr id="257" name="CustomShape 5"/>
          <p:cNvSpPr/>
          <p:nvPr/>
        </p:nvSpPr>
        <p:spPr>
          <a:xfrm>
            <a:off x="5375880" y="1700808"/>
            <a:ext cx="5688000" cy="460851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E40139"/>
              </a:buClr>
              <a:buFont typeface="Arial"/>
              <a:buChar char="•"/>
            </a:pPr>
            <a:r>
              <a:rPr lang="de-DE" sz="3200" spc="-1" dirty="0">
                <a:latin typeface="Optima LT Pro" pitchFamily="34" charset="0"/>
              </a:rPr>
              <a:t>Erstellung einer interaktiven </a:t>
            </a:r>
            <a:r>
              <a:rPr lang="de-DE" sz="3200" spc="-1" dirty="0" err="1">
                <a:latin typeface="Optima LT Pro" pitchFamily="34" charset="0"/>
              </a:rPr>
              <a:t>Biodiversitäts</a:t>
            </a:r>
            <a:r>
              <a:rPr lang="de-DE" sz="3200" spc="-1" dirty="0">
                <a:latin typeface="Optima LT Pro" pitchFamily="34" charset="0"/>
              </a:rPr>
              <a:t>-Karte (Webpage) des Schulhofs</a:t>
            </a: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E40139"/>
              </a:buClr>
              <a:buFont typeface="Arial"/>
              <a:buChar char="•"/>
            </a:pPr>
            <a:r>
              <a:rPr lang="de-DE" sz="3200" spc="-1" dirty="0">
                <a:latin typeface="Optima LT Pro" pitchFamily="34" charset="0"/>
              </a:rPr>
              <a:t>Bestimmung und Kartierung von Pflanzen und Tieren des Schulhofs</a:t>
            </a: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E40139"/>
              </a:buClr>
              <a:buFont typeface="Arial"/>
              <a:buChar char="•"/>
            </a:pPr>
            <a:r>
              <a:rPr lang="de-DE" sz="3200" spc="-1" dirty="0">
                <a:latin typeface="Optima LT Pro" pitchFamily="34" charset="0"/>
              </a:rPr>
              <a:t>Ökologische Aspekte</a:t>
            </a: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E40139"/>
              </a:buClr>
              <a:buFont typeface="Arial"/>
              <a:buChar char="•"/>
            </a:pPr>
            <a:r>
              <a:rPr lang="de-DE" sz="3200" spc="-1" dirty="0">
                <a:latin typeface="Optima LT Pro" pitchFamily="34" charset="0"/>
              </a:rPr>
              <a:t>Projektarbeit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E6A62AEA-9A58-4A7F-BD4F-ED6D10AC6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7533E-6C5E-48E1-8582-2C651690358B}" type="slidenum">
              <a:rPr lang="de-DE" altLang="de-DE" smtClean="0"/>
              <a:pPr>
                <a:defRPr/>
              </a:pPr>
              <a:t>56</a:t>
            </a:fld>
            <a:endParaRPr lang="de-DE" altLang="de-DE" dirty="0"/>
          </a:p>
        </p:txBody>
      </p:sp>
      <p:cxnSp>
        <p:nvCxnSpPr>
          <p:cNvPr id="12" name="Gerade Verbindung 7"/>
          <p:cNvCxnSpPr/>
          <p:nvPr/>
        </p:nvCxnSpPr>
        <p:spPr>
          <a:xfrm>
            <a:off x="527050" y="1412875"/>
            <a:ext cx="10752138" cy="0"/>
          </a:xfrm>
          <a:prstGeom prst="line">
            <a:avLst/>
          </a:prstGeom>
          <a:ln>
            <a:solidFill>
              <a:srgbClr val="008576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53AE73EC-5243-4458-9ECB-BC3271CF77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4086" y="6322338"/>
            <a:ext cx="2844800" cy="365125"/>
          </a:xfrm>
        </p:spPr>
        <p:txBody>
          <a:bodyPr/>
          <a:lstStyle/>
          <a:p>
            <a:pPr>
              <a:defRPr/>
            </a:pPr>
            <a:r>
              <a:rPr lang="de-DE"/>
              <a:t>Profilinformation 2024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4BFCD692-8E93-435C-832C-601F5A7F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</a:p>
        </p:txBody>
      </p:sp>
      <p:pic>
        <p:nvPicPr>
          <p:cNvPr id="15" name="Grafik 14" descr="Themenbee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1531639"/>
            <a:ext cx="5159896" cy="477768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>
            <a:off x="609480" y="274680"/>
            <a:ext cx="10454400" cy="1094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defRPr/>
            </a:pPr>
            <a:r>
              <a:rPr lang="de-DE" sz="4000" dirty="0">
                <a:solidFill>
                  <a:srgbClr val="008576"/>
                </a:solidFill>
                <a:latin typeface="Optima LT Pro"/>
                <a:ea typeface="Optima LT Pro"/>
                <a:cs typeface="Optima LT Pro"/>
              </a:rPr>
              <a:t>Lunge und Atmung</a:t>
            </a:r>
            <a:endParaRPr lang="de-DE" sz="4000" dirty="0"/>
          </a:p>
        </p:txBody>
      </p:sp>
      <p:sp>
        <p:nvSpPr>
          <p:cNvPr id="253" name="CustomShape 3"/>
          <p:cNvSpPr/>
          <p:nvPr/>
        </p:nvSpPr>
        <p:spPr>
          <a:xfrm>
            <a:off x="4165560" y="6356520"/>
            <a:ext cx="38599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1200" b="0" strike="noStrike" spc="-1" dirty="0">
                <a:solidFill>
                  <a:srgbClr val="8B8B8B"/>
                </a:solidFill>
                <a:latin typeface="Optima LT Pro"/>
              </a:rPr>
              <a:t>Bertolt-Brecht-Gymnasium</a:t>
            </a:r>
            <a:endParaRPr lang="de-DE" sz="1200" b="0" strike="noStrike" spc="-1" dirty="0">
              <a:latin typeface="Arial"/>
            </a:endParaRPr>
          </a:p>
        </p:txBody>
      </p:sp>
      <p:sp>
        <p:nvSpPr>
          <p:cNvPr id="254" name="CustomShape 4"/>
          <p:cNvSpPr/>
          <p:nvPr/>
        </p:nvSpPr>
        <p:spPr>
          <a:xfrm>
            <a:off x="8737560" y="6356520"/>
            <a:ext cx="2844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54D0D8D5-0543-4A58-9414-3E16499511CD}" type="slidenum">
              <a:rPr lang="de-DE" sz="1200" b="0" strike="noStrike" spc="-1">
                <a:solidFill>
                  <a:srgbClr val="898989"/>
                </a:solidFill>
                <a:latin typeface="Optima LT Pro"/>
              </a:rPr>
              <a:pPr algn="r">
                <a:lnSpc>
                  <a:spcPct val="100000"/>
                </a:lnSpc>
              </a:pPr>
              <a:t>57</a:t>
            </a:fld>
            <a:endParaRPr lang="de-DE" sz="1200" b="0" strike="noStrike" spc="-1" dirty="0">
              <a:latin typeface="Arial"/>
            </a:endParaRPr>
          </a:p>
        </p:txBody>
      </p:sp>
      <p:pic>
        <p:nvPicPr>
          <p:cNvPr id="255" name="Grafik 6"/>
          <p:cNvPicPr/>
          <p:nvPr/>
        </p:nvPicPr>
        <p:blipFill>
          <a:blip r:embed="rId3" cstate="print"/>
          <a:stretch/>
        </p:blipFill>
        <p:spPr>
          <a:xfrm>
            <a:off x="9984600" y="124560"/>
            <a:ext cx="1178640" cy="1182240"/>
          </a:xfrm>
          <a:prstGeom prst="rect">
            <a:avLst/>
          </a:prstGeom>
          <a:ln w="9360">
            <a:noFill/>
          </a:ln>
        </p:spPr>
      </p:pic>
      <p:sp>
        <p:nvSpPr>
          <p:cNvPr id="257" name="CustomShape 5"/>
          <p:cNvSpPr/>
          <p:nvPr/>
        </p:nvSpPr>
        <p:spPr>
          <a:xfrm>
            <a:off x="5375880" y="1700808"/>
            <a:ext cx="5688000" cy="4320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2360">
              <a:spcBef>
                <a:spcPts val="641"/>
              </a:spcBef>
              <a:buClr>
                <a:srgbClr val="E40139"/>
              </a:buClr>
            </a:pPr>
            <a:r>
              <a:rPr lang="de-DE" sz="2400" spc="-1" dirty="0">
                <a:solidFill>
                  <a:srgbClr val="000000"/>
                </a:solidFill>
                <a:latin typeface="Optima LT Pro" pitchFamily="34" charset="0"/>
              </a:rPr>
              <a:t>(Ergänzung zum Fachunterricht Biologie)  </a:t>
            </a:r>
            <a:endParaRPr lang="de-DE" sz="2400" spc="-1" dirty="0">
              <a:latin typeface="Optima LT Pro" pitchFamily="34" charset="0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E40139"/>
              </a:buClr>
              <a:buFont typeface="Arial"/>
              <a:buChar char="•"/>
            </a:pPr>
            <a:r>
              <a:rPr lang="de-DE" sz="3200" spc="-1" dirty="0">
                <a:latin typeface="Optima LT Pro" pitchFamily="34" charset="0"/>
              </a:rPr>
              <a:t>Atemorgane</a:t>
            </a: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E40139"/>
              </a:buClr>
              <a:buFont typeface="Arial"/>
              <a:buChar char="•"/>
            </a:pPr>
            <a:r>
              <a:rPr lang="de-DE" sz="3200" spc="-1" dirty="0">
                <a:latin typeface="Optima LT Pro" pitchFamily="34" charset="0"/>
              </a:rPr>
              <a:t>Modellbau und Experimente</a:t>
            </a: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E40139"/>
              </a:buClr>
              <a:buFont typeface="Arial"/>
              <a:buChar char="•"/>
            </a:pPr>
            <a:r>
              <a:rPr lang="de-DE" sz="3200" spc="-1" dirty="0">
                <a:latin typeface="Optima LT Pro" pitchFamily="34" charset="0"/>
              </a:rPr>
              <a:t>Gesunderhaltung der Lunge</a:t>
            </a: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E40139"/>
              </a:buClr>
              <a:buFont typeface="Arial"/>
              <a:buChar char="•"/>
            </a:pPr>
            <a:r>
              <a:rPr lang="de-DE" sz="3200" spc="-1" dirty="0">
                <a:latin typeface="Optima LT Pro" pitchFamily="34" charset="0"/>
              </a:rPr>
              <a:t>(Lungen-)krebs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E6A62AEA-9A58-4A7F-BD4F-ED6D10AC6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7533E-6C5E-48E1-8582-2C651690358B}" type="slidenum">
              <a:rPr lang="de-DE" altLang="de-DE" smtClean="0"/>
              <a:pPr>
                <a:defRPr/>
              </a:pPr>
              <a:t>57</a:t>
            </a:fld>
            <a:endParaRPr lang="de-DE" altLang="de-DE" dirty="0"/>
          </a:p>
        </p:txBody>
      </p:sp>
      <p:cxnSp>
        <p:nvCxnSpPr>
          <p:cNvPr id="12" name="Gerade Verbindung 7"/>
          <p:cNvCxnSpPr/>
          <p:nvPr/>
        </p:nvCxnSpPr>
        <p:spPr>
          <a:xfrm>
            <a:off x="527050" y="1412875"/>
            <a:ext cx="10752138" cy="0"/>
          </a:xfrm>
          <a:prstGeom prst="line">
            <a:avLst/>
          </a:prstGeom>
          <a:ln>
            <a:solidFill>
              <a:srgbClr val="008576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53AE73EC-5243-4458-9ECB-BC3271CF77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4086" y="6322338"/>
            <a:ext cx="2844800" cy="365125"/>
          </a:xfrm>
        </p:spPr>
        <p:txBody>
          <a:bodyPr/>
          <a:lstStyle/>
          <a:p>
            <a:pPr>
              <a:defRPr/>
            </a:pPr>
            <a:r>
              <a:rPr lang="de-DE"/>
              <a:t>Profilinformation 2024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4BFCD692-8E93-435C-832C-601F5A7F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xmlns="" id="{7105A225-9AEA-412F-9AAF-01FC4F9175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9" t="1148" r="10530" b="11203"/>
          <a:stretch/>
        </p:blipFill>
        <p:spPr>
          <a:xfrm>
            <a:off x="598891" y="1772816"/>
            <a:ext cx="4523876" cy="3589831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xmlns="" id="{9B6B5384-6953-4A44-823D-DF1BBDFC9E04}"/>
              </a:ext>
            </a:extLst>
          </p:cNvPr>
          <p:cNvSpPr txBox="1"/>
          <p:nvPr/>
        </p:nvSpPr>
        <p:spPr>
          <a:xfrm>
            <a:off x="588584" y="5460582"/>
            <a:ext cx="44993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Optima LT Pro" pitchFamily="34" charset="0"/>
              </a:rPr>
              <a:t>Quelle (06.01.2023):  Beat </a:t>
            </a:r>
            <a:r>
              <a:rPr lang="en-US" sz="700" dirty="0" err="1">
                <a:latin typeface="Optima LT Pro" pitchFamily="34" charset="0"/>
              </a:rPr>
              <a:t>Ruest</a:t>
            </a:r>
            <a:r>
              <a:rPr lang="en-US" sz="700" dirty="0">
                <a:latin typeface="Optima LT Pro" pitchFamily="34" charset="0"/>
              </a:rPr>
              <a:t>, CC BY-SA 4.0, via Wikimedia Commons</a:t>
            </a:r>
            <a:endParaRPr lang="de-DE" sz="700" dirty="0">
              <a:latin typeface="Optima LT Pro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0" dur="500"/>
                                        <p:tgtEl>
                                          <p:spTgt spid="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3" dur="500"/>
                                        <p:tgtEl>
                                          <p:spTgt spid="2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6" dur="500"/>
                                        <p:tgtEl>
                                          <p:spTgt spid="2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9" dur="500"/>
                                        <p:tgtEl>
                                          <p:spTgt spid="2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01D4100B-4365-4FE6-88C4-039302067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Profilinformation 2024</a:t>
            </a:r>
            <a:endParaRPr lang="de-DE" dirty="0"/>
          </a:p>
        </p:txBody>
      </p:sp>
      <p:sp>
        <p:nvSpPr>
          <p:cNvPr id="264" name="CustomShape 1"/>
          <p:cNvSpPr/>
          <p:nvPr/>
        </p:nvSpPr>
        <p:spPr>
          <a:xfrm>
            <a:off x="609480" y="274680"/>
            <a:ext cx="10454400" cy="1094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4000" b="0" strike="noStrike" spc="-1" dirty="0">
                <a:solidFill>
                  <a:srgbClr val="008576"/>
                </a:solidFill>
                <a:latin typeface="Optima LT Pro"/>
              </a:rPr>
              <a:t>Licht und Farben</a:t>
            </a:r>
            <a:endParaRPr lang="de-DE" sz="4000" b="0" strike="noStrike" spc="-1" dirty="0">
              <a:latin typeface="Arial"/>
            </a:endParaRPr>
          </a:p>
        </p:txBody>
      </p:sp>
      <p:sp>
        <p:nvSpPr>
          <p:cNvPr id="266" name="CustomShape 3"/>
          <p:cNvSpPr/>
          <p:nvPr/>
        </p:nvSpPr>
        <p:spPr>
          <a:xfrm>
            <a:off x="4165560" y="6356520"/>
            <a:ext cx="38599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1200" b="0" strike="noStrike" spc="-1" dirty="0">
                <a:solidFill>
                  <a:srgbClr val="8B8B8B"/>
                </a:solidFill>
                <a:latin typeface="Optima LT Pro"/>
              </a:rPr>
              <a:t>Bertolt-Brecht-Gymnasium</a:t>
            </a:r>
            <a:endParaRPr lang="de-DE" sz="1200" b="0" strike="noStrike" spc="-1" dirty="0">
              <a:latin typeface="Arial"/>
            </a:endParaRPr>
          </a:p>
        </p:txBody>
      </p:sp>
      <p:sp>
        <p:nvSpPr>
          <p:cNvPr id="267" name="CustomShape 4"/>
          <p:cNvSpPr/>
          <p:nvPr/>
        </p:nvSpPr>
        <p:spPr>
          <a:xfrm>
            <a:off x="8737560" y="6356520"/>
            <a:ext cx="2844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B0125158-9855-462B-8E58-B92FA9BA68DF}" type="slidenum">
              <a:rPr lang="de-DE" sz="1200" b="0" strike="noStrike" spc="-1">
                <a:solidFill>
                  <a:srgbClr val="898989"/>
                </a:solidFill>
                <a:latin typeface="Optima LT Pro"/>
              </a:rPr>
              <a:pPr algn="r">
                <a:lnSpc>
                  <a:spcPct val="100000"/>
                </a:lnSpc>
              </a:pPr>
              <a:t>58</a:t>
            </a:fld>
            <a:endParaRPr lang="de-DE" sz="1200" b="0" strike="noStrike" spc="-1" dirty="0">
              <a:latin typeface="Arial"/>
            </a:endParaRPr>
          </a:p>
        </p:txBody>
      </p:sp>
      <p:pic>
        <p:nvPicPr>
          <p:cNvPr id="268" name="Grafik 6"/>
          <p:cNvPicPr/>
          <p:nvPr/>
        </p:nvPicPr>
        <p:blipFill>
          <a:blip r:embed="rId3" cstate="print"/>
          <a:stretch/>
        </p:blipFill>
        <p:spPr>
          <a:xfrm>
            <a:off x="9984600" y="124560"/>
            <a:ext cx="1178640" cy="1182240"/>
          </a:xfrm>
          <a:prstGeom prst="rect">
            <a:avLst/>
          </a:prstGeom>
          <a:ln w="9360">
            <a:noFill/>
          </a:ln>
        </p:spPr>
      </p:pic>
      <p:sp>
        <p:nvSpPr>
          <p:cNvPr id="269" name="CustomShape 5"/>
          <p:cNvSpPr/>
          <p:nvPr/>
        </p:nvSpPr>
        <p:spPr>
          <a:xfrm>
            <a:off x="609480" y="1600200"/>
            <a:ext cx="10454760" cy="4525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E40139"/>
              </a:buClr>
              <a:buFont typeface="Arial"/>
              <a:buChar char="•"/>
            </a:pPr>
            <a: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  <a:t>Phänomene aus dem Alltag </a:t>
            </a:r>
            <a:r>
              <a:rPr dirty="0"/>
              <a:t/>
            </a:r>
            <a:br>
              <a:rPr dirty="0"/>
            </a:br>
            <a:r>
              <a:rPr lang="de-DE" sz="3200" b="0" strike="noStrike" spc="-1" dirty="0">
                <a:solidFill>
                  <a:srgbClr val="000000"/>
                </a:solidFill>
                <a:latin typeface="Wingdings"/>
              </a:rPr>
              <a:t></a:t>
            </a:r>
            <a: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  <a:t> Erklärungsansätzen aus der Physik, der Chemie, </a:t>
            </a:r>
            <a:b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</a:br>
            <a: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  <a:t>     der Biologie und der Psychologie </a:t>
            </a:r>
            <a:endParaRPr lang="de-DE" sz="32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E40139"/>
              </a:buClr>
              <a:buFont typeface="Arial"/>
              <a:buChar char="•"/>
            </a:pPr>
            <a: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  <a:t>Experimente (u. a. Färbepraktikum) </a:t>
            </a:r>
            <a:endParaRPr lang="de-DE" sz="3200" b="0" strike="noStrike" spc="-1" dirty="0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E40139"/>
              </a:buClr>
              <a:buFont typeface="Arial"/>
              <a:buChar char="•"/>
            </a:pPr>
            <a: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  <a:t>Exkursionen:</a:t>
            </a:r>
            <a:r>
              <a:rPr dirty="0"/>
              <a:t/>
            </a:r>
            <a:br>
              <a:rPr dirty="0"/>
            </a:br>
            <a: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  <a:t>zur weltweit größten Farbstoffsammlung an TU und </a:t>
            </a:r>
            <a:r>
              <a:rPr dirty="0"/>
              <a:t/>
            </a:r>
            <a:br>
              <a:rPr dirty="0"/>
            </a:br>
            <a: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  <a:t>ins Lernlabor „Farbe“ (Experimente zur Lumineszenz)</a:t>
            </a:r>
            <a:endParaRPr lang="de-DE" sz="3200" b="0" strike="noStrike" spc="-1" dirty="0">
              <a:latin typeface="Arial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DEB4949B-3FF7-4A9C-B2EA-9951C46AE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7533E-6C5E-48E1-8582-2C651690358B}" type="slidenum">
              <a:rPr lang="de-DE" altLang="de-DE" smtClean="0"/>
              <a:pPr>
                <a:defRPr/>
              </a:pPr>
              <a:t>58</a:t>
            </a:fld>
            <a:endParaRPr lang="de-DE" altLang="de-DE" dirty="0"/>
          </a:p>
        </p:txBody>
      </p:sp>
      <p:cxnSp>
        <p:nvCxnSpPr>
          <p:cNvPr id="11" name="Gerade Verbindung 7"/>
          <p:cNvCxnSpPr/>
          <p:nvPr/>
        </p:nvCxnSpPr>
        <p:spPr>
          <a:xfrm>
            <a:off x="527050" y="1412875"/>
            <a:ext cx="10752138" cy="0"/>
          </a:xfrm>
          <a:prstGeom prst="line">
            <a:avLst/>
          </a:prstGeom>
          <a:ln>
            <a:solidFill>
              <a:srgbClr val="008576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FED5F3B5-D017-45C5-AA81-76ED4FF88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7" dur="500"/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1" dur="500"/>
                                        <p:tgtEl>
                                          <p:spTgt spid="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5" dur="500"/>
                                        <p:tgtEl>
                                          <p:spTgt spid="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CustomShape 1"/>
          <p:cNvSpPr/>
          <p:nvPr/>
        </p:nvSpPr>
        <p:spPr>
          <a:xfrm>
            <a:off x="609480" y="6356520"/>
            <a:ext cx="2844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1200" b="0" strike="noStrike" spc="-1" dirty="0">
                <a:solidFill>
                  <a:srgbClr val="8B8B8B"/>
                </a:solidFill>
                <a:latin typeface="Optima LT Pro"/>
              </a:rPr>
              <a:t>Profilinformation 2020</a:t>
            </a:r>
            <a:endParaRPr lang="de-DE" sz="1200" b="0" strike="noStrike" spc="-1" dirty="0">
              <a:latin typeface="Arial"/>
            </a:endParaRPr>
          </a:p>
        </p:txBody>
      </p:sp>
      <p:sp>
        <p:nvSpPr>
          <p:cNvPr id="271" name="CustomShape 2"/>
          <p:cNvSpPr/>
          <p:nvPr/>
        </p:nvSpPr>
        <p:spPr>
          <a:xfrm>
            <a:off x="4165560" y="6356520"/>
            <a:ext cx="38599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1200" b="0" strike="noStrike" spc="-1" dirty="0">
                <a:solidFill>
                  <a:srgbClr val="8B8B8B"/>
                </a:solidFill>
                <a:latin typeface="Optima LT Pro"/>
              </a:rPr>
              <a:t>Bertolt-Brecht-Gymnasium</a:t>
            </a:r>
            <a:endParaRPr lang="de-DE" sz="1200" b="0" strike="noStrike" spc="-1" dirty="0">
              <a:latin typeface="Arial"/>
            </a:endParaRPr>
          </a:p>
        </p:txBody>
      </p:sp>
      <p:sp>
        <p:nvSpPr>
          <p:cNvPr id="272" name="CustomShape 3"/>
          <p:cNvSpPr/>
          <p:nvPr/>
        </p:nvSpPr>
        <p:spPr>
          <a:xfrm>
            <a:off x="8737560" y="6356520"/>
            <a:ext cx="2844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C61DB247-A243-4E26-84B7-84F1E7FA5F1C}" type="slidenum">
              <a:rPr lang="de-DE" sz="1200" b="0" strike="noStrike" spc="-1">
                <a:solidFill>
                  <a:srgbClr val="898989"/>
                </a:solidFill>
                <a:latin typeface="Optima LT Pro"/>
              </a:rPr>
              <a:pPr algn="r">
                <a:lnSpc>
                  <a:spcPct val="100000"/>
                </a:lnSpc>
              </a:pPr>
              <a:t>59</a:t>
            </a:fld>
            <a:endParaRPr lang="de-DE" sz="1200" b="0" strike="noStrike" spc="-1" dirty="0">
              <a:latin typeface="Arial"/>
            </a:endParaRPr>
          </a:p>
        </p:txBody>
      </p:sp>
      <p:pic>
        <p:nvPicPr>
          <p:cNvPr id="273" name="Grafik 6"/>
          <p:cNvPicPr/>
          <p:nvPr/>
        </p:nvPicPr>
        <p:blipFill>
          <a:blip r:embed="rId2" cstate="print"/>
          <a:stretch/>
        </p:blipFill>
        <p:spPr>
          <a:xfrm>
            <a:off x="9984600" y="124560"/>
            <a:ext cx="1178640" cy="1182240"/>
          </a:xfrm>
          <a:prstGeom prst="rect">
            <a:avLst/>
          </a:prstGeom>
          <a:ln w="9360">
            <a:noFill/>
          </a:ln>
        </p:spPr>
      </p:pic>
      <p:pic>
        <p:nvPicPr>
          <p:cNvPr id="275" name="Grafik 7" descr="Bild1a.jpg"/>
          <p:cNvPicPr/>
          <p:nvPr/>
        </p:nvPicPr>
        <p:blipFill>
          <a:blip r:embed="rId3" cstate="print"/>
          <a:stretch/>
        </p:blipFill>
        <p:spPr>
          <a:xfrm>
            <a:off x="479376" y="3285000"/>
            <a:ext cx="9198000" cy="3498120"/>
          </a:xfrm>
          <a:prstGeom prst="rect">
            <a:avLst/>
          </a:prstGeom>
          <a:ln>
            <a:noFill/>
          </a:ln>
        </p:spPr>
      </p:pic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379F6307-308A-4F24-AF90-551A96C3C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Profilinformation 2024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0C73E52D-AF37-48CC-B969-33828BB09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7533E-6C5E-48E1-8582-2C651690358B}" type="slidenum">
              <a:rPr lang="de-DE" altLang="de-DE" smtClean="0"/>
              <a:pPr>
                <a:defRPr/>
              </a:pPr>
              <a:t>59</a:t>
            </a:fld>
            <a:endParaRPr lang="de-DE" altLang="de-DE" dirty="0"/>
          </a:p>
        </p:txBody>
      </p:sp>
      <p:cxnSp>
        <p:nvCxnSpPr>
          <p:cNvPr id="11" name="Gerade Verbindung 7"/>
          <p:cNvCxnSpPr/>
          <p:nvPr/>
        </p:nvCxnSpPr>
        <p:spPr>
          <a:xfrm>
            <a:off x="527050" y="1412875"/>
            <a:ext cx="10752138" cy="0"/>
          </a:xfrm>
          <a:prstGeom prst="line">
            <a:avLst/>
          </a:prstGeom>
          <a:ln>
            <a:solidFill>
              <a:srgbClr val="008576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74" name="Inhaltsplatzhalter 8" descr="L:\DCIM\907_0211\IMG_7005.JPG"/>
          <p:cNvPicPr/>
          <p:nvPr/>
        </p:nvPicPr>
        <p:blipFill>
          <a:blip r:embed="rId4" cstate="print"/>
          <a:srcRect t="36112" b="31083"/>
          <a:stretch/>
        </p:blipFill>
        <p:spPr>
          <a:xfrm>
            <a:off x="479376" y="72000"/>
            <a:ext cx="9216360" cy="3068280"/>
          </a:xfrm>
          <a:prstGeom prst="rect">
            <a:avLst/>
          </a:prstGeom>
          <a:ln w="9360">
            <a:noFill/>
          </a:ln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9FEA84C2-65C6-420B-A7F6-A71CA4EAF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Inhaltsplatzhalt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002588" cy="4525963"/>
          </a:xfrm>
        </p:spPr>
        <p:txBody>
          <a:bodyPr/>
          <a:lstStyle/>
          <a:p>
            <a:pPr eaLnBrk="1" hangingPunct="1"/>
            <a:endParaRPr lang="de-DE" alt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Profilinformation 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</a:p>
        </p:txBody>
      </p:sp>
      <p:sp>
        <p:nvSpPr>
          <p:cNvPr id="22533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3333924-9D30-4A0B-B387-F907CAA21CA9}" type="slidenum">
              <a:rPr lang="de-DE" altLang="de-DE">
                <a:latin typeface="Calibri" pitchFamily="34" charset="0"/>
                <a:cs typeface="Arial" charset="0"/>
              </a:rPr>
              <a:pPr/>
              <a:t>6</a:t>
            </a:fld>
            <a:endParaRPr lang="de-DE" altLang="de-DE">
              <a:latin typeface="Calibri" pitchFamily="34" charset="0"/>
              <a:cs typeface="Arial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 b="1619"/>
          <a:stretch>
            <a:fillRect/>
          </a:stretch>
        </p:blipFill>
        <p:spPr bwMode="auto">
          <a:xfrm>
            <a:off x="7938" y="0"/>
            <a:ext cx="11247437" cy="728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455275" cy="1095375"/>
          </a:xfrm>
        </p:spPr>
        <p:txBody>
          <a:bodyPr/>
          <a:lstStyle/>
          <a:p>
            <a:pPr eaLnBrk="1" hangingPunct="1"/>
            <a:r>
              <a:rPr lang="de-DE" altLang="de-DE">
                <a:solidFill>
                  <a:srgbClr val="DA254A"/>
                </a:solidFill>
              </a:rPr>
              <a:t>Profile in Sachsen</a:t>
            </a:r>
          </a:p>
        </p:txBody>
      </p:sp>
      <p:sp>
        <p:nvSpPr>
          <p:cNvPr id="8" name="Inhaltsplatzhalter 2"/>
          <p:cNvSpPr txBox="1">
            <a:spLocks/>
          </p:cNvSpPr>
          <p:nvPr/>
        </p:nvSpPr>
        <p:spPr bwMode="auto">
          <a:xfrm>
            <a:off x="695325" y="1600200"/>
            <a:ext cx="95154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249C63"/>
              </a:buClr>
              <a:buFont typeface="Arial" charset="0"/>
              <a:buChar char="•"/>
            </a:pPr>
            <a:r>
              <a:rPr lang="de-DE" altLang="de-DE" sz="3200" dirty="0">
                <a:solidFill>
                  <a:schemeClr val="bg1"/>
                </a:solidFill>
                <a:latin typeface="Optima LT Pro" pitchFamily="34" charset="0"/>
                <a:cs typeface="Arial" charset="0"/>
              </a:rPr>
              <a:t>naturwissenschaftliches Profil</a:t>
            </a:r>
          </a:p>
          <a:p>
            <a:pPr marL="342900" indent="-342900">
              <a:spcBef>
                <a:spcPct val="20000"/>
              </a:spcBef>
              <a:buClr>
                <a:srgbClr val="249C63"/>
              </a:buClr>
              <a:buFont typeface="Arial" charset="0"/>
              <a:buChar char="•"/>
            </a:pPr>
            <a:r>
              <a:rPr lang="de-DE" altLang="de-DE" sz="3200" dirty="0">
                <a:solidFill>
                  <a:schemeClr val="bg1"/>
                </a:solidFill>
                <a:latin typeface="Optima LT Pro" pitchFamily="34" charset="0"/>
                <a:cs typeface="Arial" charset="0"/>
              </a:rPr>
              <a:t>gesellschaftswissenschaftliches Profil</a:t>
            </a:r>
          </a:p>
          <a:p>
            <a:pPr marL="342900" indent="-342900">
              <a:spcBef>
                <a:spcPct val="20000"/>
              </a:spcBef>
              <a:buClr>
                <a:srgbClr val="249C63"/>
              </a:buClr>
              <a:buFont typeface="Arial" charset="0"/>
              <a:buChar char="•"/>
            </a:pPr>
            <a:r>
              <a:rPr lang="de-DE" altLang="de-DE" sz="3200" dirty="0">
                <a:solidFill>
                  <a:schemeClr val="bg1"/>
                </a:solidFill>
                <a:latin typeface="Optima LT Pro" pitchFamily="34" charset="0"/>
                <a:cs typeface="Arial" charset="0"/>
              </a:rPr>
              <a:t>sportliches Profil</a:t>
            </a:r>
          </a:p>
          <a:p>
            <a:pPr marL="342900" indent="-342900">
              <a:spcBef>
                <a:spcPct val="20000"/>
              </a:spcBef>
              <a:buClr>
                <a:srgbClr val="249C63"/>
              </a:buClr>
              <a:buFont typeface="Arial" charset="0"/>
              <a:buChar char="•"/>
            </a:pPr>
            <a:r>
              <a:rPr lang="de-DE" altLang="de-DE" sz="3200" dirty="0">
                <a:solidFill>
                  <a:schemeClr val="bg1"/>
                </a:solidFill>
                <a:latin typeface="Optima LT Pro" pitchFamily="34" charset="0"/>
                <a:cs typeface="Arial" charset="0"/>
              </a:rPr>
              <a:t>künstlerisches Profil</a:t>
            </a:r>
          </a:p>
          <a:p>
            <a:pPr marL="342900" indent="-342900">
              <a:spcBef>
                <a:spcPct val="20000"/>
              </a:spcBef>
              <a:buClr>
                <a:srgbClr val="249C63"/>
              </a:buClr>
              <a:buFont typeface="Arial" charset="0"/>
              <a:buChar char="•"/>
            </a:pPr>
            <a:r>
              <a:rPr lang="de-DE" altLang="de-DE" sz="3200" dirty="0">
                <a:solidFill>
                  <a:schemeClr val="bg1"/>
                </a:solidFill>
                <a:latin typeface="Optima LT Pro" pitchFamily="34" charset="0"/>
                <a:cs typeface="Arial" charset="0"/>
              </a:rPr>
              <a:t>sprachliches Profil </a:t>
            </a:r>
            <a:br>
              <a:rPr lang="de-DE" altLang="de-DE" sz="3200" dirty="0">
                <a:solidFill>
                  <a:schemeClr val="bg1"/>
                </a:solidFill>
                <a:latin typeface="Optima LT Pro" pitchFamily="34" charset="0"/>
                <a:cs typeface="Arial" charset="0"/>
              </a:rPr>
            </a:br>
            <a:r>
              <a:rPr lang="de-DE" altLang="de-DE" sz="3200" dirty="0">
                <a:solidFill>
                  <a:schemeClr val="bg1"/>
                </a:solidFill>
                <a:latin typeface="Optima LT Pro" pitchFamily="34" charset="0"/>
                <a:cs typeface="Arial" charset="0"/>
              </a:rPr>
              <a:t>= 3. Fremdsprache</a:t>
            </a:r>
          </a:p>
          <a:p>
            <a:pPr marL="342900" indent="-342900">
              <a:spcBef>
                <a:spcPct val="20000"/>
              </a:spcBef>
              <a:buClr>
                <a:srgbClr val="249C63"/>
              </a:buClr>
              <a:buFont typeface="Arial" charset="0"/>
              <a:buChar char="•"/>
            </a:pPr>
            <a:r>
              <a:rPr lang="de-DE" altLang="de-DE" sz="3200" dirty="0">
                <a:solidFill>
                  <a:srgbClr val="E40139"/>
                </a:solidFill>
                <a:latin typeface="Optima LT Pro" pitchFamily="34" charset="0"/>
                <a:cs typeface="Arial" charset="0"/>
              </a:rPr>
              <a:t>neu seit 2018: </a:t>
            </a:r>
            <a:r>
              <a:rPr lang="de-DE" altLang="de-DE" sz="3200" dirty="0">
                <a:solidFill>
                  <a:schemeClr val="bg1"/>
                </a:solidFill>
                <a:latin typeface="Optima LT Pro" pitchFamily="34" charset="0"/>
                <a:cs typeface="Arial" charset="0"/>
              </a:rPr>
              <a:t/>
            </a:r>
            <a:br>
              <a:rPr lang="de-DE" altLang="de-DE" sz="3200" dirty="0">
                <a:solidFill>
                  <a:schemeClr val="bg1"/>
                </a:solidFill>
                <a:latin typeface="Optima LT Pro" pitchFamily="34" charset="0"/>
                <a:cs typeface="Arial" charset="0"/>
              </a:rPr>
            </a:br>
            <a:r>
              <a:rPr lang="de-DE" altLang="de-DE" sz="3200" dirty="0">
                <a:solidFill>
                  <a:schemeClr val="bg1"/>
                </a:solidFill>
                <a:latin typeface="Optima LT Pro" pitchFamily="34" charset="0"/>
                <a:cs typeface="Arial" charset="0"/>
              </a:rPr>
              <a:t>schuleigene Profile</a:t>
            </a:r>
          </a:p>
          <a:p>
            <a:pPr marL="342900" indent="-342900">
              <a:spcBef>
                <a:spcPct val="20000"/>
              </a:spcBef>
              <a:buClr>
                <a:srgbClr val="249C63"/>
              </a:buClr>
              <a:buFont typeface="Arial" charset="0"/>
              <a:buChar char="•"/>
            </a:pPr>
            <a:endParaRPr lang="de-DE" altLang="de-DE" sz="3200" dirty="0">
              <a:solidFill>
                <a:schemeClr val="bg1"/>
              </a:solidFill>
              <a:latin typeface="Optima LT Pro" pitchFamily="34" charset="0"/>
              <a:cs typeface="Arial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rafik 8"/>
          <p:cNvPicPr/>
          <p:nvPr/>
        </p:nvPicPr>
        <p:blipFill>
          <a:blip r:embed="rId3" cstate="print"/>
          <a:stretch/>
        </p:blipFill>
        <p:spPr>
          <a:xfrm>
            <a:off x="9984600" y="124560"/>
            <a:ext cx="1178640" cy="1182240"/>
          </a:xfrm>
          <a:prstGeom prst="rect">
            <a:avLst/>
          </a:prstGeom>
          <a:ln w="9360">
            <a:noFill/>
          </a:ln>
        </p:spPr>
      </p:pic>
      <p:sp>
        <p:nvSpPr>
          <p:cNvPr id="277" name="CustomShape 1"/>
          <p:cNvSpPr/>
          <p:nvPr/>
        </p:nvSpPr>
        <p:spPr>
          <a:xfrm>
            <a:off x="609480" y="274680"/>
            <a:ext cx="10454400" cy="1094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4000" b="0" strike="noStrike" spc="-1" dirty="0">
                <a:solidFill>
                  <a:srgbClr val="008576"/>
                </a:solidFill>
                <a:latin typeface="Optima LT Pro"/>
              </a:rPr>
              <a:t>Messen, Steuern, Regeln</a:t>
            </a:r>
            <a:endParaRPr lang="de-DE" sz="4000" b="0" strike="noStrike" spc="-1" dirty="0">
              <a:latin typeface="Arial"/>
            </a:endParaRPr>
          </a:p>
        </p:txBody>
      </p:sp>
      <p:sp>
        <p:nvSpPr>
          <p:cNvPr id="279" name="CustomShape 3"/>
          <p:cNvSpPr/>
          <p:nvPr/>
        </p:nvSpPr>
        <p:spPr>
          <a:xfrm>
            <a:off x="4165560" y="6356520"/>
            <a:ext cx="38599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1200" b="0" strike="noStrike" spc="-1" dirty="0">
                <a:solidFill>
                  <a:srgbClr val="8B8B8B"/>
                </a:solidFill>
                <a:latin typeface="Optima LT Pro"/>
              </a:rPr>
              <a:t>Bertolt-Brecht-Gymnasium</a:t>
            </a:r>
            <a:endParaRPr lang="de-DE" sz="1200" b="0" strike="noStrike" spc="-1" dirty="0">
              <a:latin typeface="Arial"/>
            </a:endParaRPr>
          </a:p>
        </p:txBody>
      </p:sp>
      <p:sp>
        <p:nvSpPr>
          <p:cNvPr id="280" name="CustomShape 4"/>
          <p:cNvSpPr/>
          <p:nvPr/>
        </p:nvSpPr>
        <p:spPr>
          <a:xfrm>
            <a:off x="8737560" y="6356520"/>
            <a:ext cx="2844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BC108BE3-670F-47ED-B1B2-1FFD04DB2693}" type="slidenum">
              <a:rPr lang="de-DE" sz="1200" b="0" strike="noStrike" spc="-1">
                <a:solidFill>
                  <a:srgbClr val="898989"/>
                </a:solidFill>
                <a:latin typeface="Optima LT Pro"/>
              </a:rPr>
              <a:pPr algn="r">
                <a:lnSpc>
                  <a:spcPct val="100000"/>
                </a:lnSpc>
              </a:pPr>
              <a:t>60</a:t>
            </a:fld>
            <a:endParaRPr lang="de-DE" sz="1200" b="0" strike="noStrike" spc="-1" dirty="0">
              <a:latin typeface="Arial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E7591FC4-4DAB-4602-A670-6865B34EF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7533E-6C5E-48E1-8582-2C651690358B}" type="slidenum">
              <a:rPr lang="de-DE" altLang="de-DE" smtClean="0"/>
              <a:pPr>
                <a:defRPr/>
              </a:pPr>
              <a:t>60</a:t>
            </a:fld>
            <a:endParaRPr lang="de-DE" altLang="de-DE" dirty="0"/>
          </a:p>
        </p:txBody>
      </p:sp>
      <p:cxnSp>
        <p:nvCxnSpPr>
          <p:cNvPr id="13" name="Gerade Verbindung 7"/>
          <p:cNvCxnSpPr/>
          <p:nvPr/>
        </p:nvCxnSpPr>
        <p:spPr>
          <a:xfrm>
            <a:off x="527050" y="1412875"/>
            <a:ext cx="10752138" cy="0"/>
          </a:xfrm>
          <a:prstGeom prst="line">
            <a:avLst/>
          </a:prstGeom>
          <a:ln>
            <a:solidFill>
              <a:srgbClr val="008576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6984A010-6FD7-471E-A185-B60A78932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</a:p>
        </p:txBody>
      </p:sp>
      <p:pic>
        <p:nvPicPr>
          <p:cNvPr id="1027" name="Picture 3" descr="F:\2023-24\Profil\Infoveranstaltung_Klassenstufe-7\neue Fotos\Bild-1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1000" y="1772816"/>
            <a:ext cx="5977568" cy="4464496"/>
          </a:xfrm>
          <a:prstGeom prst="rect">
            <a:avLst/>
          </a:prstGeom>
          <a:noFill/>
        </p:spPr>
      </p:pic>
      <p:pic>
        <p:nvPicPr>
          <p:cNvPr id="1028" name="Picture 4" descr="F:\2023-24\Profil\Infoveranstaltung_Klassenstufe-7\neue Fotos\Bild-2_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182" y="1772816"/>
            <a:ext cx="5101714" cy="4464000"/>
          </a:xfrm>
          <a:prstGeom prst="rect">
            <a:avLst/>
          </a:prstGeom>
          <a:noFill/>
        </p:spPr>
      </p:pic>
      <p:sp>
        <p:nvSpPr>
          <p:cNvPr id="17" name="Datumsplatzhalter 3"/>
          <p:cNvSpPr>
            <a:spLocks noGrp="1"/>
          </p:cNvSpPr>
          <p:nvPr>
            <p:ph type="dt" sz="quarter" idx="10"/>
          </p:nvPr>
        </p:nvSpPr>
        <p:spPr>
          <a:xfrm>
            <a:off x="609600" y="6356350"/>
            <a:ext cx="2844800" cy="365125"/>
          </a:xfrm>
        </p:spPr>
        <p:txBody>
          <a:bodyPr/>
          <a:lstStyle/>
          <a:p>
            <a:pPr>
              <a:defRPr/>
            </a:pPr>
            <a:r>
              <a:rPr lang="de-DE" dirty="0"/>
              <a:t>Profilinformation 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1494006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rafik 8"/>
          <p:cNvPicPr/>
          <p:nvPr/>
        </p:nvPicPr>
        <p:blipFill>
          <a:blip r:embed="rId2" cstate="print"/>
          <a:stretch/>
        </p:blipFill>
        <p:spPr>
          <a:xfrm>
            <a:off x="9984600" y="124560"/>
            <a:ext cx="1178640" cy="1182240"/>
          </a:xfrm>
          <a:prstGeom prst="rect">
            <a:avLst/>
          </a:prstGeom>
          <a:ln w="9360">
            <a:noFill/>
          </a:ln>
        </p:spPr>
      </p:pic>
      <p:sp>
        <p:nvSpPr>
          <p:cNvPr id="296" name="CustomShape 1"/>
          <p:cNvSpPr/>
          <p:nvPr/>
        </p:nvSpPr>
        <p:spPr>
          <a:xfrm>
            <a:off x="609480" y="274680"/>
            <a:ext cx="10454400" cy="1094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4000" b="0" strike="noStrike" spc="-1" dirty="0">
                <a:solidFill>
                  <a:srgbClr val="008576"/>
                </a:solidFill>
                <a:latin typeface="Optima LT Pro"/>
              </a:rPr>
              <a:t>Messen, Steuern, Regeln</a:t>
            </a:r>
            <a:endParaRPr lang="de-DE" sz="4000" b="0" strike="noStrike" spc="-1" dirty="0">
              <a:latin typeface="Arial"/>
            </a:endParaRPr>
          </a:p>
        </p:txBody>
      </p:sp>
      <p:sp>
        <p:nvSpPr>
          <p:cNvPr id="298" name="CustomShape 3"/>
          <p:cNvSpPr/>
          <p:nvPr/>
        </p:nvSpPr>
        <p:spPr>
          <a:xfrm>
            <a:off x="4165560" y="6356520"/>
            <a:ext cx="38599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1200" b="0" strike="noStrike" spc="-1" dirty="0">
                <a:solidFill>
                  <a:srgbClr val="8B8B8B"/>
                </a:solidFill>
                <a:latin typeface="Optima LT Pro"/>
              </a:rPr>
              <a:t>Bertolt-Brecht-Gymnasium</a:t>
            </a:r>
            <a:endParaRPr lang="de-DE" sz="1200" b="0" strike="noStrike" spc="-1" dirty="0">
              <a:latin typeface="Arial"/>
            </a:endParaRPr>
          </a:p>
        </p:txBody>
      </p:sp>
      <p:sp>
        <p:nvSpPr>
          <p:cNvPr id="299" name="CustomShape 4"/>
          <p:cNvSpPr/>
          <p:nvPr/>
        </p:nvSpPr>
        <p:spPr>
          <a:xfrm>
            <a:off x="8737560" y="6356520"/>
            <a:ext cx="2844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50CEA10C-262A-401A-A6A9-8D8E43F39BDC}" type="slidenum">
              <a:rPr lang="de-DE" sz="1200" b="0" strike="noStrike" spc="-1">
                <a:solidFill>
                  <a:srgbClr val="898989"/>
                </a:solidFill>
                <a:latin typeface="Optima LT Pro"/>
              </a:rPr>
              <a:pPr algn="r">
                <a:lnSpc>
                  <a:spcPct val="100000"/>
                </a:lnSpc>
              </a:pPr>
              <a:t>61</a:t>
            </a:fld>
            <a:endParaRPr lang="de-DE" sz="1200" b="0" strike="noStrike" spc="-1" dirty="0">
              <a:latin typeface="Arial"/>
            </a:endParaRPr>
          </a:p>
        </p:txBody>
      </p:sp>
      <p:sp>
        <p:nvSpPr>
          <p:cNvPr id="300" name="CustomShape 5"/>
          <p:cNvSpPr/>
          <p:nvPr/>
        </p:nvSpPr>
        <p:spPr>
          <a:xfrm>
            <a:off x="623392" y="2276872"/>
            <a:ext cx="10454400" cy="3744416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82680" indent="-381960">
              <a:lnSpc>
                <a:spcPct val="100000"/>
              </a:lnSpc>
              <a:spcBef>
                <a:spcPts val="641"/>
              </a:spcBef>
              <a:buClr>
                <a:srgbClr val="E40139"/>
              </a:buClr>
              <a:buFont typeface="Arial"/>
              <a:buChar char="•"/>
            </a:pPr>
            <a: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  <a:t>„Sensoren“ in der Tierwelt (besondere Leistungen </a:t>
            </a:r>
            <a:b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</a:br>
            <a: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  <a:t>von Sinnesorganen spezieller Tiere)</a:t>
            </a:r>
            <a:endParaRPr lang="de-DE" sz="3200" b="0" strike="noStrike" spc="-1" dirty="0">
              <a:latin typeface="Arial"/>
            </a:endParaRPr>
          </a:p>
          <a:p>
            <a:pPr marL="382680" indent="-381960">
              <a:lnSpc>
                <a:spcPct val="100000"/>
              </a:lnSpc>
              <a:spcBef>
                <a:spcPts val="641"/>
              </a:spcBef>
              <a:buClr>
                <a:srgbClr val="E40139"/>
              </a:buClr>
              <a:buFont typeface="Arial"/>
              <a:buChar char="•"/>
            </a:pPr>
            <a: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  <a:t>Regelkreise beim Menschen (Stress, Stoffwechsel, Blutzucker)</a:t>
            </a:r>
            <a:endParaRPr lang="de-DE" sz="3200" b="0" strike="noStrike" spc="-1" dirty="0">
              <a:latin typeface="Arial"/>
            </a:endParaRPr>
          </a:p>
          <a:p>
            <a:pPr marL="382680" indent="-381960">
              <a:lnSpc>
                <a:spcPct val="100000"/>
              </a:lnSpc>
              <a:spcBef>
                <a:spcPts val="641"/>
              </a:spcBef>
              <a:buClr>
                <a:srgbClr val="E40139"/>
              </a:buClr>
              <a:buFont typeface="Arial"/>
              <a:buChar char="•"/>
            </a:pPr>
            <a: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  <a:t>Messen, Steuern, Regeln bei Pflanzen (Reaktionen auf Umwelteinflüsse, Kommunikation zwischen Pflanzen)</a:t>
            </a:r>
            <a:endParaRPr lang="de-DE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de-DE" sz="3200" b="0" strike="noStrike" spc="-1" dirty="0">
              <a:latin typeface="Arial"/>
            </a:endParaRPr>
          </a:p>
        </p:txBody>
      </p:sp>
      <p:sp>
        <p:nvSpPr>
          <p:cNvPr id="8" name="CustomShape 6"/>
          <p:cNvSpPr/>
          <p:nvPr/>
        </p:nvSpPr>
        <p:spPr>
          <a:xfrm>
            <a:off x="479376" y="1628800"/>
            <a:ext cx="4320480" cy="5760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de-DE" sz="3200" spc="-1" dirty="0">
                <a:latin typeface="Optima LT Pro"/>
              </a:rPr>
              <a:t>Biologische Aspekte: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2AFC5EBD-EDE0-4A2A-9CE4-5161DEB2F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7533E-6C5E-48E1-8582-2C651690358B}" type="slidenum">
              <a:rPr lang="de-DE" altLang="de-DE" smtClean="0"/>
              <a:pPr>
                <a:defRPr/>
              </a:pPr>
              <a:t>61</a:t>
            </a:fld>
            <a:endParaRPr lang="de-DE" altLang="de-DE" dirty="0"/>
          </a:p>
        </p:txBody>
      </p:sp>
      <p:cxnSp>
        <p:nvCxnSpPr>
          <p:cNvPr id="12" name="Gerade Verbindung 7"/>
          <p:cNvCxnSpPr/>
          <p:nvPr/>
        </p:nvCxnSpPr>
        <p:spPr>
          <a:xfrm>
            <a:off x="527050" y="1412875"/>
            <a:ext cx="10752138" cy="0"/>
          </a:xfrm>
          <a:prstGeom prst="line">
            <a:avLst/>
          </a:prstGeom>
          <a:ln>
            <a:solidFill>
              <a:srgbClr val="008576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B53D497D-E2E0-4A54-8DB5-1B576ED3B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</a:p>
        </p:txBody>
      </p:sp>
      <p:sp>
        <p:nvSpPr>
          <p:cNvPr id="13" name="Datumsplatzhalter 3"/>
          <p:cNvSpPr>
            <a:spLocks noGrp="1"/>
          </p:cNvSpPr>
          <p:nvPr>
            <p:ph type="dt" sz="quarter" idx="10"/>
          </p:nvPr>
        </p:nvSpPr>
        <p:spPr>
          <a:xfrm>
            <a:off x="609600" y="6356350"/>
            <a:ext cx="2844800" cy="365125"/>
          </a:xfrm>
        </p:spPr>
        <p:txBody>
          <a:bodyPr/>
          <a:lstStyle/>
          <a:p>
            <a:pPr>
              <a:defRPr/>
            </a:pPr>
            <a:r>
              <a:rPr lang="de-DE" dirty="0"/>
              <a:t>Profilinformation 2024</a:t>
            </a:r>
          </a:p>
        </p:txBody>
      </p:sp>
    </p:spTree>
    <p:extLst>
      <p:ext uri="{BB962C8B-B14F-4D97-AF65-F5344CB8AC3E}">
        <p14:creationId xmlns:p14="http://schemas.microsoft.com/office/powerpoint/2010/main" val="36279725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0" dur="500"/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3" dur="500"/>
                                        <p:tgtEl>
                                          <p:spTgt spid="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6" dur="500"/>
                                        <p:tgtEl>
                                          <p:spTgt spid="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"/>
          <p:cNvSpPr/>
          <p:nvPr/>
        </p:nvSpPr>
        <p:spPr>
          <a:xfrm>
            <a:off x="609480" y="274680"/>
            <a:ext cx="10454400" cy="10947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r>
              <a:rPr lang="de-DE" sz="4000" spc="-1" dirty="0">
                <a:solidFill>
                  <a:srgbClr val="008576"/>
                </a:solidFill>
                <a:latin typeface="Optima LT Pro"/>
              </a:rPr>
              <a:t>Allgemeine Ziele des nawi-Profils</a:t>
            </a:r>
            <a:endParaRPr lang="de-DE" sz="4000" b="0" strike="noStrike" spc="-1" dirty="0">
              <a:latin typeface="Arial"/>
            </a:endParaRPr>
          </a:p>
        </p:txBody>
      </p:sp>
      <p:sp>
        <p:nvSpPr>
          <p:cNvPr id="302" name="CustomShape 2"/>
          <p:cNvSpPr/>
          <p:nvPr/>
        </p:nvSpPr>
        <p:spPr>
          <a:xfrm>
            <a:off x="609480" y="1600200"/>
            <a:ext cx="10454400" cy="4525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82680" indent="-381960">
              <a:spcBef>
                <a:spcPts val="641"/>
              </a:spcBef>
              <a:buClr>
                <a:srgbClr val="E40139"/>
              </a:buClr>
              <a:buFont typeface="Arial"/>
              <a:buChar char="•"/>
            </a:pPr>
            <a:r>
              <a:rPr lang="de-DE" sz="3200" spc="-1" dirty="0">
                <a:solidFill>
                  <a:srgbClr val="000000"/>
                </a:solidFill>
                <a:latin typeface="Optima LT Pro"/>
              </a:rPr>
              <a:t>Förderung naturwissenschaftlich interessierter Schülerinnen und Schüler</a:t>
            </a:r>
            <a:endParaRPr lang="de-DE" sz="3200" spc="-1" dirty="0">
              <a:latin typeface="Arial"/>
            </a:endParaRPr>
          </a:p>
          <a:p>
            <a:pPr marL="382680" indent="-381960">
              <a:lnSpc>
                <a:spcPct val="100000"/>
              </a:lnSpc>
              <a:spcBef>
                <a:spcPts val="641"/>
              </a:spcBef>
              <a:buClr>
                <a:srgbClr val="E40139"/>
              </a:buClr>
              <a:buFont typeface="Arial"/>
              <a:buChar char="•"/>
            </a:pPr>
            <a: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  <a:t>Anwenden naturwissenschaftlicher </a:t>
            </a:r>
            <a:r>
              <a:rPr dirty="0"/>
              <a:t/>
            </a:r>
            <a:br>
              <a:rPr dirty="0"/>
            </a:br>
            <a: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  <a:t>Arbeitsweisen</a:t>
            </a:r>
            <a:endParaRPr lang="de-DE" sz="3200" b="0" strike="noStrike" spc="-1" dirty="0">
              <a:latin typeface="Arial"/>
            </a:endParaRPr>
          </a:p>
          <a:p>
            <a:pPr marL="382680" indent="-381960">
              <a:lnSpc>
                <a:spcPct val="100000"/>
              </a:lnSpc>
              <a:spcBef>
                <a:spcPts val="641"/>
              </a:spcBef>
              <a:buClr>
                <a:srgbClr val="E40139"/>
              </a:buClr>
              <a:buFont typeface="Arial"/>
              <a:buChar char="•"/>
            </a:pPr>
            <a:r>
              <a:rPr lang="de-DE" sz="3200" b="0" strike="noStrike" spc="-1" dirty="0">
                <a:solidFill>
                  <a:srgbClr val="000000"/>
                </a:solidFill>
                <a:latin typeface="Optima LT Pro"/>
              </a:rPr>
              <a:t>Entwickeln von fachübergreifendem Denken</a:t>
            </a:r>
            <a:endParaRPr lang="de-DE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de-DE" sz="3200" b="0" strike="noStrike" spc="-1" dirty="0">
              <a:latin typeface="Arial"/>
            </a:endParaRPr>
          </a:p>
        </p:txBody>
      </p:sp>
      <p:sp>
        <p:nvSpPr>
          <p:cNvPr id="304" name="CustomShape 4"/>
          <p:cNvSpPr/>
          <p:nvPr/>
        </p:nvSpPr>
        <p:spPr>
          <a:xfrm>
            <a:off x="4165560" y="6356520"/>
            <a:ext cx="38599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1200" b="0" strike="noStrike" spc="-1" dirty="0">
                <a:solidFill>
                  <a:srgbClr val="8B8B8B"/>
                </a:solidFill>
                <a:latin typeface="Optima LT Pro"/>
              </a:rPr>
              <a:t>Bertolt-Brecht-Gymnasium</a:t>
            </a:r>
            <a:endParaRPr lang="de-DE" sz="1200" b="0" strike="noStrike" spc="-1" dirty="0">
              <a:latin typeface="Arial"/>
            </a:endParaRPr>
          </a:p>
        </p:txBody>
      </p:sp>
      <p:sp>
        <p:nvSpPr>
          <p:cNvPr id="305" name="CustomShape 5"/>
          <p:cNvSpPr/>
          <p:nvPr/>
        </p:nvSpPr>
        <p:spPr>
          <a:xfrm>
            <a:off x="8737560" y="6356520"/>
            <a:ext cx="28440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</a:pPr>
            <a:fld id="{FBD79689-29AD-470F-A9C4-83F4271136A6}" type="slidenum">
              <a:rPr lang="de-DE" sz="1200" b="0" strike="noStrike" spc="-1">
                <a:solidFill>
                  <a:srgbClr val="898989"/>
                </a:solidFill>
                <a:latin typeface="Optima LT Pro"/>
              </a:rPr>
              <a:pPr algn="r">
                <a:lnSpc>
                  <a:spcPct val="100000"/>
                </a:lnSpc>
              </a:pPr>
              <a:t>62</a:t>
            </a:fld>
            <a:endParaRPr lang="de-DE" sz="1200" b="0" strike="noStrike" spc="-1" dirty="0">
              <a:latin typeface="Arial"/>
            </a:endParaRPr>
          </a:p>
        </p:txBody>
      </p:sp>
      <p:pic>
        <p:nvPicPr>
          <p:cNvPr id="306" name="Grafik 6"/>
          <p:cNvPicPr/>
          <p:nvPr/>
        </p:nvPicPr>
        <p:blipFill>
          <a:blip r:embed="rId2" cstate="print"/>
          <a:stretch/>
        </p:blipFill>
        <p:spPr>
          <a:xfrm>
            <a:off x="9984600" y="124560"/>
            <a:ext cx="1178640" cy="1182240"/>
          </a:xfrm>
          <a:prstGeom prst="rect">
            <a:avLst/>
          </a:prstGeom>
          <a:ln w="9360">
            <a:noFill/>
          </a:ln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AB1E8DFF-7D29-4011-8AC4-5971EAA63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7533E-6C5E-48E1-8582-2C651690358B}" type="slidenum">
              <a:rPr lang="de-DE" altLang="de-DE" smtClean="0"/>
              <a:pPr>
                <a:defRPr/>
              </a:pPr>
              <a:t>62</a:t>
            </a:fld>
            <a:endParaRPr lang="de-DE" altLang="de-DE" dirty="0"/>
          </a:p>
        </p:txBody>
      </p:sp>
      <p:cxnSp>
        <p:nvCxnSpPr>
          <p:cNvPr id="11" name="Gerade Verbindung 7"/>
          <p:cNvCxnSpPr/>
          <p:nvPr/>
        </p:nvCxnSpPr>
        <p:spPr>
          <a:xfrm>
            <a:off x="527050" y="1412875"/>
            <a:ext cx="10752138" cy="0"/>
          </a:xfrm>
          <a:prstGeom prst="line">
            <a:avLst/>
          </a:prstGeom>
          <a:ln>
            <a:solidFill>
              <a:srgbClr val="008576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790FD76D-5F01-40EF-BA47-3EB4E3A11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480" y="6304235"/>
            <a:ext cx="2844800" cy="365125"/>
          </a:xfrm>
        </p:spPr>
        <p:txBody>
          <a:bodyPr/>
          <a:lstStyle/>
          <a:p>
            <a:pPr>
              <a:defRPr/>
            </a:pPr>
            <a:r>
              <a:rPr lang="de-DE"/>
              <a:t>Profilinformation 2024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165263EF-3A56-4411-B103-0205A43C3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" grpId="0" build="allAtOnce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Grafik 9" descr="brecht sw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429000"/>
            <a:ext cx="8429625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hteck 10"/>
          <p:cNvSpPr>
            <a:spLocks noChangeArrowheads="1"/>
          </p:cNvSpPr>
          <p:nvPr/>
        </p:nvSpPr>
        <p:spPr bwMode="auto">
          <a:xfrm>
            <a:off x="1847850" y="2205038"/>
            <a:ext cx="79200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de-DE" altLang="de-DE" sz="3600" b="1" dirty="0">
                <a:solidFill>
                  <a:srgbClr val="DA254A"/>
                </a:solidFill>
                <a:latin typeface="Optima LT Pro" pitchFamily="34" charset="0"/>
              </a:rPr>
              <a:t>Vielen Dank für </a:t>
            </a:r>
            <a:r>
              <a:rPr lang="de-DE" altLang="de-DE" sz="3600" b="1" dirty="0" smtClean="0">
                <a:solidFill>
                  <a:srgbClr val="DA254A"/>
                </a:solidFill>
                <a:latin typeface="Optima LT Pro" pitchFamily="34" charset="0"/>
              </a:rPr>
              <a:t>Ihr </a:t>
            </a:r>
            <a:r>
              <a:rPr lang="de-DE" altLang="de-DE" sz="3600" b="1" dirty="0">
                <a:solidFill>
                  <a:srgbClr val="DA254A"/>
                </a:solidFill>
                <a:latin typeface="Optima LT Pro" pitchFamily="34" charset="0"/>
              </a:rPr>
              <a:t>Interesse!</a:t>
            </a:r>
          </a:p>
        </p:txBody>
      </p:sp>
      <p:pic>
        <p:nvPicPr>
          <p:cNvPr id="57348" name="Grafik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64675" y="374650"/>
            <a:ext cx="1384300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Grafik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375" y="230188"/>
            <a:ext cx="150495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Grafik 3" descr="brechtlogo_gruen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7575" y="115888"/>
            <a:ext cx="197485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5CE1B72-D40F-4D08-BE3A-BADB34517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Profile am </a:t>
            </a:r>
            <a:r>
              <a:rPr lang="de-DE" dirty="0" err="1">
                <a:solidFill>
                  <a:srgbClr val="E40139"/>
                </a:solidFill>
              </a:rPr>
              <a:t>B</a:t>
            </a:r>
            <a:r>
              <a:rPr lang="de-DE" dirty="0" err="1"/>
              <a:t>e</a:t>
            </a:r>
            <a:r>
              <a:rPr lang="de-DE" dirty="0" err="1">
                <a:solidFill>
                  <a:srgbClr val="E40139"/>
                </a:solidFill>
              </a:rPr>
              <a:t>B</a:t>
            </a:r>
            <a:r>
              <a:rPr lang="de-DE" dirty="0" err="1"/>
              <a:t>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5633A7D9-E6D1-4257-8BB2-BEB1D523E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endParaRPr lang="de-DE" altLang="de-DE" sz="2000" dirty="0"/>
          </a:p>
          <a:p>
            <a:pPr>
              <a:defRPr/>
            </a:pPr>
            <a:r>
              <a:rPr lang="de-DE" altLang="de-DE" dirty="0"/>
              <a:t>Spanisch</a:t>
            </a:r>
            <a:br>
              <a:rPr lang="de-DE" altLang="de-DE" dirty="0"/>
            </a:br>
            <a:r>
              <a:rPr lang="de-DE" altLang="de-DE" sz="2400" dirty="0"/>
              <a:t>(3. Fremdsprache)</a:t>
            </a:r>
          </a:p>
          <a:p>
            <a:pPr>
              <a:defRPr/>
            </a:pPr>
            <a:endParaRPr lang="de-DE" altLang="de-DE" sz="1600" dirty="0"/>
          </a:p>
          <a:p>
            <a:pPr>
              <a:defRPr/>
            </a:pPr>
            <a:r>
              <a:rPr lang="de-DE" altLang="de-DE" dirty="0"/>
              <a:t>Bilinguales Profil</a:t>
            </a:r>
          </a:p>
          <a:p>
            <a:pPr>
              <a:defRPr/>
            </a:pPr>
            <a:endParaRPr lang="de-DE" altLang="de-DE" dirty="0"/>
          </a:p>
          <a:p>
            <a:pPr>
              <a:defRPr/>
            </a:pPr>
            <a:r>
              <a:rPr lang="de-DE" altLang="de-DE" dirty="0"/>
              <a:t>Naturwissenschaftliches Profil</a:t>
            </a:r>
          </a:p>
          <a:p>
            <a:pPr>
              <a:defRPr/>
            </a:pPr>
            <a:endParaRPr lang="de-DE" altLang="de-DE" dirty="0"/>
          </a:p>
          <a:p>
            <a:pPr>
              <a:defRPr/>
            </a:pPr>
            <a:r>
              <a:rPr lang="de-DE" altLang="de-DE" dirty="0"/>
              <a:t>Profil „Lernen durch Engagement“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94DD986D-F483-4122-8BEA-F6F3B9C9C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Profilinformation 2024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4CC85203-B927-4FF8-A78B-5D92527DC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04FB2056-0277-4E71-819E-0004E621F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F4502F-E2D7-4560-AE78-E1031183D1D9}" type="slidenum">
              <a:rPr lang="de-DE" altLang="de-DE" smtClean="0"/>
              <a:pPr>
                <a:defRPr/>
              </a:pPr>
              <a:t>7</a:t>
            </a:fld>
            <a:endParaRPr lang="de-DE" alt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9DB99199-27AD-429F-8937-75CBF2084D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991" y="2620242"/>
            <a:ext cx="1617515" cy="161751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992C1EE6-06C8-4A68-80E1-CA3292D4CCA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3067" y="1521617"/>
            <a:ext cx="1592262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C27AC5F9-6591-41DD-B488-87CDB3664FF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8168" y="3716883"/>
            <a:ext cx="1579562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41C8B995-4B5F-4D46-98E2-B30AC5025BB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70219" y="4654575"/>
            <a:ext cx="1579562" cy="158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24889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7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455275" cy="1095375"/>
          </a:xfrm>
        </p:spPr>
        <p:txBody>
          <a:bodyPr/>
          <a:lstStyle/>
          <a:p>
            <a:pPr eaLnBrk="1" hangingPunct="1"/>
            <a:r>
              <a:rPr lang="de-DE" altLang="de-DE" dirty="0"/>
              <a:t>Anzahl der Profilgruppen am </a:t>
            </a:r>
            <a:r>
              <a:rPr lang="de-DE" altLang="de-DE" dirty="0" err="1">
                <a:solidFill>
                  <a:srgbClr val="E40139"/>
                </a:solidFill>
              </a:rPr>
              <a:t>B</a:t>
            </a:r>
            <a:r>
              <a:rPr lang="de-DE" altLang="de-DE" dirty="0" err="1"/>
              <a:t>e</a:t>
            </a:r>
            <a:r>
              <a:rPr lang="de-DE" altLang="de-DE" dirty="0" err="1">
                <a:solidFill>
                  <a:srgbClr val="E40139"/>
                </a:solidFill>
              </a:rPr>
              <a:t>B</a:t>
            </a:r>
            <a:r>
              <a:rPr lang="de-DE" altLang="de-DE" dirty="0" err="1"/>
              <a:t>e</a:t>
            </a:r>
            <a:endParaRPr lang="de-DE" alt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Profilinformation 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</a:p>
        </p:txBody>
      </p:sp>
      <p:sp>
        <p:nvSpPr>
          <p:cNvPr id="25605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ADBA042-6B47-45EA-8FD3-511FF483AE35}" type="slidenum">
              <a:rPr lang="de-DE" altLang="de-DE">
                <a:latin typeface="Calibri" pitchFamily="34" charset="0"/>
                <a:cs typeface="Arial" charset="0"/>
              </a:rPr>
              <a:pPr/>
              <a:t>8</a:t>
            </a:fld>
            <a:endParaRPr lang="de-DE" altLang="de-DE">
              <a:latin typeface="Calibri" pitchFamily="34" charset="0"/>
              <a:cs typeface="Arial" charset="0"/>
            </a:endParaRPr>
          </a:p>
        </p:txBody>
      </p:sp>
      <p:graphicFrame>
        <p:nvGraphicFramePr>
          <p:cNvPr id="9" name="Tabelle 8"/>
          <p:cNvGraphicFramePr>
            <a:graphicFrameLocks noGrp="1"/>
          </p:cNvGraphicFramePr>
          <p:nvPr/>
        </p:nvGraphicFramePr>
        <p:xfrm>
          <a:off x="609600" y="1556792"/>
          <a:ext cx="9807574" cy="472122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7968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871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572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7220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4707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4707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24581"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rgbClr val="008576"/>
                          </a:solidFill>
                          <a:latin typeface="Optima LT Pro" pitchFamily="34" charset="0"/>
                        </a:rPr>
                        <a:t>Schuljahr</a:t>
                      </a:r>
                    </a:p>
                  </a:txBody>
                  <a:tcPr marL="87720" marR="87720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 err="1">
                          <a:solidFill>
                            <a:srgbClr val="008576"/>
                          </a:solidFill>
                          <a:latin typeface="Optima LT Pro" pitchFamily="34" charset="0"/>
                        </a:rPr>
                        <a:t>nawi</a:t>
                      </a:r>
                      <a:endParaRPr lang="de-DE" sz="2800" dirty="0">
                        <a:solidFill>
                          <a:srgbClr val="008576"/>
                        </a:solidFill>
                        <a:latin typeface="Optima LT Pro" pitchFamily="34" charset="0"/>
                      </a:endParaRPr>
                    </a:p>
                  </a:txBody>
                  <a:tcPr marL="87720" marR="87720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 err="1">
                          <a:solidFill>
                            <a:srgbClr val="008576"/>
                          </a:solidFill>
                          <a:latin typeface="Optima LT Pro" pitchFamily="34" charset="0"/>
                        </a:rPr>
                        <a:t>gewi</a:t>
                      </a:r>
                      <a:r>
                        <a:rPr lang="de-DE" sz="2400" dirty="0">
                          <a:solidFill>
                            <a:srgbClr val="008576"/>
                          </a:solidFill>
                          <a:latin typeface="Optima LT Pro" pitchFamily="34" charset="0"/>
                        </a:rPr>
                        <a:t>/</a:t>
                      </a:r>
                      <a:r>
                        <a:rPr lang="de-DE" sz="2400" dirty="0" err="1">
                          <a:solidFill>
                            <a:srgbClr val="008576"/>
                          </a:solidFill>
                          <a:latin typeface="Optima LT Pro" pitchFamily="34" charset="0"/>
                        </a:rPr>
                        <a:t>LdE</a:t>
                      </a:r>
                      <a:endParaRPr lang="de-DE" sz="2400" dirty="0">
                        <a:solidFill>
                          <a:srgbClr val="008576"/>
                        </a:solidFill>
                        <a:latin typeface="Optima LT Pro" pitchFamily="34" charset="0"/>
                      </a:endParaRPr>
                    </a:p>
                  </a:txBody>
                  <a:tcPr marL="87720" marR="87720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b="1" kern="1200" dirty="0" err="1">
                          <a:solidFill>
                            <a:srgbClr val="008576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bili</a:t>
                      </a:r>
                      <a:r>
                        <a:rPr lang="de-DE" sz="2800" b="1" kern="1200" dirty="0">
                          <a:solidFill>
                            <a:srgbClr val="008576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 </a:t>
                      </a:r>
                      <a:endParaRPr lang="de-DE" sz="2800" dirty="0">
                        <a:solidFill>
                          <a:srgbClr val="008576"/>
                        </a:solidFill>
                        <a:latin typeface="Optima LT Pro" pitchFamily="34" charset="0"/>
                      </a:endParaRPr>
                    </a:p>
                  </a:txBody>
                  <a:tcPr marL="87720" marR="87720" marT="45719" marB="45719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dirty="0">
                          <a:solidFill>
                            <a:srgbClr val="008576"/>
                          </a:solidFill>
                          <a:latin typeface="Optima LT Pro" pitchFamily="34" charset="0"/>
                        </a:rPr>
                        <a:t>SPA</a:t>
                      </a:r>
                    </a:p>
                  </a:txBody>
                  <a:tcPr marL="87720" marR="87720" marT="45719" marB="4571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>
                          <a:solidFill>
                            <a:srgbClr val="E40139"/>
                          </a:solidFill>
                          <a:latin typeface="Optima LT Pro" pitchFamily="34" charset="0"/>
                        </a:rPr>
                        <a:t>Anz. Kl.</a:t>
                      </a:r>
                    </a:p>
                  </a:txBody>
                  <a:tcPr marL="87720" marR="87720" marT="45719" marB="45719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45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0" kern="1200" dirty="0">
                          <a:solidFill>
                            <a:schemeClr val="tx1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2017/18</a:t>
                      </a:r>
                    </a:p>
                  </a:txBody>
                  <a:tcPr marL="91443" marR="91443" marT="45719" marB="45719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2800" b="0" kern="1200" dirty="0">
                          <a:solidFill>
                            <a:schemeClr val="tx1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1443" marR="91443" marT="45719" marB="45719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2800" b="0" kern="1200" dirty="0">
                          <a:solidFill>
                            <a:schemeClr val="tx1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1443" marR="91443" marT="45719" marB="45719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2800" b="0" kern="1200" dirty="0">
                          <a:solidFill>
                            <a:schemeClr val="tx1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1443" marR="91443" marT="45719" marB="4571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0" kern="1200" dirty="0">
                          <a:solidFill>
                            <a:schemeClr val="tx1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1443" marR="91443" marT="45719" marB="4571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0" kern="1200" dirty="0">
                          <a:solidFill>
                            <a:srgbClr val="E40139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1443" marR="91443" marT="45719" marB="45719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245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0" kern="1200" dirty="0">
                          <a:solidFill>
                            <a:schemeClr val="tx1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2018/19</a:t>
                      </a:r>
                    </a:p>
                  </a:txBody>
                  <a:tcPr marL="91443" marR="91443" marT="45719" marB="45719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2800" b="0" kern="1200" dirty="0">
                          <a:solidFill>
                            <a:schemeClr val="tx1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1443" marR="91443" marT="45719" marB="45719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2800" b="0" kern="1200" dirty="0">
                          <a:solidFill>
                            <a:schemeClr val="tx1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1443" marR="91443" marT="45719" marB="45719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2800" b="0" kern="1200" dirty="0">
                          <a:solidFill>
                            <a:schemeClr val="tx1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1443" marR="91443" marT="45719" marB="4571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0" kern="1200" dirty="0">
                          <a:solidFill>
                            <a:schemeClr val="tx1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1443" marR="91443" marT="45719" marB="4571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0" kern="1200" dirty="0">
                          <a:solidFill>
                            <a:srgbClr val="E40139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1443" marR="91443" marT="45719" marB="45719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245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0" kern="1200" dirty="0">
                          <a:solidFill>
                            <a:schemeClr val="tx1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2019/20</a:t>
                      </a:r>
                    </a:p>
                  </a:txBody>
                  <a:tcPr marL="91443" marR="91443" marT="45719" marB="45719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2800" b="0" kern="1200" dirty="0">
                          <a:solidFill>
                            <a:schemeClr val="tx1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1443" marR="91443" marT="45719" marB="45719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2800" b="0" kern="1200" dirty="0">
                          <a:solidFill>
                            <a:schemeClr val="tx1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1443" marR="91443" marT="45719" marB="45719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2800" b="0" kern="1200" dirty="0">
                          <a:solidFill>
                            <a:schemeClr val="tx1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1443" marR="91443" marT="45719" marB="4571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0" kern="1200" dirty="0">
                          <a:solidFill>
                            <a:schemeClr val="tx1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1443" marR="91443" marT="45719" marB="4571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0" kern="1200" dirty="0">
                          <a:solidFill>
                            <a:srgbClr val="E40139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1443" marR="91443" marT="45719" marB="45719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245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0" kern="1200" dirty="0">
                          <a:solidFill>
                            <a:schemeClr val="tx1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2020/21</a:t>
                      </a:r>
                    </a:p>
                  </a:txBody>
                  <a:tcPr marL="91443" marR="91443" marT="45719" marB="4571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0" kern="1200" dirty="0">
                          <a:solidFill>
                            <a:schemeClr val="tx1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1443" marR="91443" marT="45719" marB="4571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0" kern="1200" dirty="0">
                          <a:solidFill>
                            <a:schemeClr val="tx1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1443" marR="91443" marT="45719" marB="4571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0" kern="1200" dirty="0">
                          <a:solidFill>
                            <a:schemeClr val="tx1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1443" marR="91443" marT="45719" marB="4571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0" kern="1200" dirty="0">
                          <a:solidFill>
                            <a:schemeClr val="tx1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1443" marR="91443" marT="45719" marB="4571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0" kern="1200" dirty="0">
                          <a:solidFill>
                            <a:srgbClr val="E40139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1443" marR="91443" marT="45719" marB="45719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245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0" kern="1200" dirty="0">
                          <a:solidFill>
                            <a:schemeClr val="tx1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2021/22</a:t>
                      </a:r>
                    </a:p>
                  </a:txBody>
                  <a:tcPr marL="91443" marR="91443" marT="45719" marB="4571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0" kern="1200" dirty="0">
                          <a:solidFill>
                            <a:schemeClr val="tx1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1443" marR="91443" marT="45719" marB="4571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0" kern="1200" dirty="0">
                          <a:solidFill>
                            <a:schemeClr val="tx1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1443" marR="91443" marT="45719" marB="4571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0" kern="1200" dirty="0">
                          <a:solidFill>
                            <a:schemeClr val="tx1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1443" marR="91443" marT="45719" marB="4571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0" kern="1200" dirty="0">
                          <a:solidFill>
                            <a:schemeClr val="tx1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1443" marR="91443" marT="45719" marB="4571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0" kern="1200" dirty="0">
                          <a:solidFill>
                            <a:srgbClr val="E40139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1443" marR="91443" marT="45719" marB="45719"/>
                </a:tc>
                <a:extLst>
                  <a:ext uri="{0D108BD9-81ED-4DB2-BD59-A6C34878D82A}">
                    <a16:rowId xmlns:a16="http://schemas.microsoft.com/office/drawing/2014/main" xmlns="" val="1140202808"/>
                  </a:ext>
                </a:extLst>
              </a:tr>
              <a:tr h="5245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0" kern="1200" dirty="0">
                          <a:solidFill>
                            <a:schemeClr val="tx1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2022/23</a:t>
                      </a:r>
                    </a:p>
                  </a:txBody>
                  <a:tcPr marL="91443" marR="91443" marT="45719" marB="4571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0" kern="1200" dirty="0">
                          <a:solidFill>
                            <a:schemeClr val="tx1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1443" marR="91443" marT="45719" marB="4571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0" kern="1200">
                          <a:solidFill>
                            <a:schemeClr val="tx1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1</a:t>
                      </a:r>
                      <a:endParaRPr lang="de-DE" sz="2800" b="0" kern="1200" dirty="0">
                        <a:solidFill>
                          <a:schemeClr val="tx1"/>
                        </a:solidFill>
                        <a:latin typeface="Optima LT Pro" pitchFamily="34" charset="0"/>
                        <a:ea typeface="+mn-ea"/>
                        <a:cs typeface="+mn-cs"/>
                      </a:endParaRPr>
                    </a:p>
                  </a:txBody>
                  <a:tcPr marL="91443" marR="91443" marT="45719" marB="4571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0" kern="1200" dirty="0">
                          <a:solidFill>
                            <a:schemeClr val="tx1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1443" marR="91443" marT="45719" marB="4571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0" kern="1200" dirty="0">
                          <a:solidFill>
                            <a:schemeClr val="tx1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1443" marR="91443" marT="45719" marB="4571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0" kern="1200" dirty="0">
                          <a:solidFill>
                            <a:srgbClr val="E40139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1443" marR="91443" marT="45719" marB="45719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245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0" kern="1200" dirty="0">
                          <a:solidFill>
                            <a:schemeClr val="tx1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2023/24</a:t>
                      </a:r>
                    </a:p>
                  </a:txBody>
                  <a:tcPr marL="91443" marR="91443" marT="45719" marB="45719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2800" b="0" kern="1200" dirty="0">
                          <a:solidFill>
                            <a:schemeClr val="tx1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1443" marR="91443" marT="45719" marB="45719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2800" b="0" kern="1200" dirty="0">
                          <a:solidFill>
                            <a:schemeClr val="tx1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1443" marR="91443" marT="45719" marB="45719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2800" b="0" kern="1200" dirty="0">
                          <a:solidFill>
                            <a:schemeClr val="tx1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1443" marR="91443" marT="45719" marB="4571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0" kern="1200" dirty="0">
                          <a:solidFill>
                            <a:schemeClr val="tx1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1443" marR="91443" marT="45719" marB="4571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0" kern="1200" dirty="0">
                          <a:solidFill>
                            <a:srgbClr val="E40139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1443" marR="91443" marT="45719" marB="45719"/>
                </a:tc>
                <a:extLst>
                  <a:ext uri="{0D108BD9-81ED-4DB2-BD59-A6C34878D82A}">
                    <a16:rowId xmlns:a16="http://schemas.microsoft.com/office/drawing/2014/main" xmlns="" val="2456623278"/>
                  </a:ext>
                </a:extLst>
              </a:tr>
              <a:tr h="5245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1" kern="1200" dirty="0">
                          <a:solidFill>
                            <a:srgbClr val="008576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2024/25</a:t>
                      </a:r>
                    </a:p>
                  </a:txBody>
                  <a:tcPr marL="91443" marR="91443" marT="45719" marB="45719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2800" b="0" kern="1200" dirty="0">
                          <a:solidFill>
                            <a:srgbClr val="008576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1443" marR="91443" marT="45719" marB="45719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2800" b="0" kern="1200" dirty="0">
                          <a:solidFill>
                            <a:srgbClr val="008576"/>
                          </a:solidFill>
                          <a:highlight>
                            <a:srgbClr val="FFFF00"/>
                          </a:highlight>
                          <a:latin typeface="Optima LT Pro" pitchFamily="34" charset="0"/>
                          <a:ea typeface="+mn-ea"/>
                          <a:cs typeface="+mn-cs"/>
                        </a:rPr>
                        <a:t>1-2</a:t>
                      </a:r>
                    </a:p>
                  </a:txBody>
                  <a:tcPr marL="91443" marR="91443" marT="45719" marB="45719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2800" b="0" kern="1200">
                          <a:solidFill>
                            <a:srgbClr val="008576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1</a:t>
                      </a:r>
                      <a:endParaRPr lang="de-DE" sz="2800" b="0" kern="1200" dirty="0">
                        <a:solidFill>
                          <a:srgbClr val="008576"/>
                        </a:solidFill>
                        <a:latin typeface="Optima LT Pro" pitchFamily="34" charset="0"/>
                        <a:ea typeface="+mn-ea"/>
                        <a:cs typeface="+mn-cs"/>
                      </a:endParaRPr>
                    </a:p>
                  </a:txBody>
                  <a:tcPr marL="91443" marR="91443" marT="45719" marB="4571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0" kern="1200" dirty="0">
                          <a:solidFill>
                            <a:srgbClr val="008576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1-2</a:t>
                      </a:r>
                    </a:p>
                  </a:txBody>
                  <a:tcPr marL="91443" marR="91443" marT="45719" marB="45719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b="1" kern="1200" dirty="0">
                          <a:solidFill>
                            <a:srgbClr val="E40139"/>
                          </a:solidFill>
                          <a:latin typeface="Optima LT Pro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1443" marR="91443" marT="45719" marB="45719"/>
                </a:tc>
                <a:extLst>
                  <a:ext uri="{0D108BD9-81ED-4DB2-BD59-A6C34878D82A}">
                    <a16:rowId xmlns:a16="http://schemas.microsoft.com/office/drawing/2014/main" xmlns="" val="499796964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455275" cy="1095375"/>
          </a:xfrm>
        </p:spPr>
        <p:txBody>
          <a:bodyPr/>
          <a:lstStyle/>
          <a:p>
            <a:r>
              <a:rPr lang="de-DE" altLang="de-DE" dirty="0"/>
              <a:t>Wahl und Auswahl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455275" cy="4525963"/>
          </a:xfrm>
        </p:spPr>
        <p:txBody>
          <a:bodyPr/>
          <a:lstStyle/>
          <a:p>
            <a:pPr eaLnBrk="1" hangingPunct="1"/>
            <a:r>
              <a:rPr lang="de-DE" altLang="de-DE" dirty="0"/>
              <a:t>Angabe von Erst- und Zweitwunsch</a:t>
            </a:r>
            <a:br>
              <a:rPr lang="de-DE" altLang="de-DE" dirty="0"/>
            </a:br>
            <a:r>
              <a:rPr lang="de-DE" altLang="de-DE" dirty="0"/>
              <a:t>bis 29.01.2024 bei der </a:t>
            </a:r>
            <a:br>
              <a:rPr lang="de-DE" altLang="de-DE" dirty="0"/>
            </a:br>
            <a:r>
              <a:rPr lang="de-DE" altLang="de-DE" dirty="0"/>
              <a:t>Klassenlehrerin bzw. Klassenlehrer</a:t>
            </a:r>
          </a:p>
          <a:p>
            <a:pPr eaLnBrk="1" hangingPunct="1"/>
            <a:r>
              <a:rPr lang="de-DE" altLang="de-DE" dirty="0"/>
              <a:t>Ziel: Bildung etwa gleichstarker</a:t>
            </a:r>
            <a:br>
              <a:rPr lang="de-DE" altLang="de-DE" dirty="0"/>
            </a:br>
            <a:r>
              <a:rPr lang="de-DE" altLang="de-DE" dirty="0"/>
              <a:t>Profilgruppen</a:t>
            </a:r>
          </a:p>
          <a:p>
            <a:pPr eaLnBrk="1" hangingPunct="1"/>
            <a:r>
              <a:rPr lang="de-DE" altLang="de-DE" dirty="0"/>
              <a:t>Auswahl nach Leistungskriterien der </a:t>
            </a:r>
            <a:br>
              <a:rPr lang="de-DE" altLang="de-DE" dirty="0"/>
            </a:br>
            <a:r>
              <a:rPr lang="de-DE" altLang="de-DE" dirty="0"/>
              <a:t>profiltragenden Fächer</a:t>
            </a:r>
          </a:p>
          <a:p>
            <a:endParaRPr lang="de-DE" alt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Profilinformation 2024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Bertolt-Brecht-Gymnasium</a:t>
            </a:r>
          </a:p>
        </p:txBody>
      </p:sp>
      <p:sp>
        <p:nvSpPr>
          <p:cNvPr id="26630" name="Foliennummernplatzhalt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73899A3-06BB-4411-BCAF-3B45E91159B2}" type="slidenum">
              <a:rPr lang="de-DE" altLang="de-DE">
                <a:latin typeface="Calibri" pitchFamily="34" charset="0"/>
              </a:rPr>
              <a:pPr/>
              <a:t>9</a:t>
            </a:fld>
            <a:endParaRPr lang="de-DE" altLang="de-DE">
              <a:latin typeface="Calibri" pitchFamily="34" charset="0"/>
            </a:endParaRPr>
          </a:p>
        </p:txBody>
      </p:sp>
      <p:pic>
        <p:nvPicPr>
          <p:cNvPr id="26631" name="Grafik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0325" y="1487488"/>
            <a:ext cx="3530600" cy="627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1.5|15.7|13.4|1.9|33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5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9|10.9|4.3|6.3|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1.8|6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3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7|14.9|16|7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2109</Words>
  <Application>Microsoft Office PowerPoint</Application>
  <PresentationFormat>Breitbild</PresentationFormat>
  <Paragraphs>642</Paragraphs>
  <Slides>63</Slides>
  <Notes>4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63</vt:i4>
      </vt:variant>
    </vt:vector>
  </HeadingPairs>
  <TitlesOfParts>
    <vt:vector size="72" baseType="lpstr">
      <vt:lpstr>Arial</vt:lpstr>
      <vt:lpstr>Calibri</vt:lpstr>
      <vt:lpstr>Monotype Corsiva</vt:lpstr>
      <vt:lpstr>MV Boli</vt:lpstr>
      <vt:lpstr>Optima LT Pro</vt:lpstr>
      <vt:lpstr>Symbol</vt:lpstr>
      <vt:lpstr>Times New Roman</vt:lpstr>
      <vt:lpstr>Wingdings</vt:lpstr>
      <vt:lpstr>Larissa</vt:lpstr>
      <vt:lpstr>Herzlich willkommen zur Profilinformation</vt:lpstr>
      <vt:lpstr>Programm</vt:lpstr>
      <vt:lpstr>Konzeption des Profilunterrichts</vt:lpstr>
      <vt:lpstr>Bestimmungen für den Profilunterricht</vt:lpstr>
      <vt:lpstr>Entscheidungs- kriterien</vt:lpstr>
      <vt:lpstr>Profile in Sachsen</vt:lpstr>
      <vt:lpstr>Profile am BeBe</vt:lpstr>
      <vt:lpstr>Anzahl der Profilgruppen am BeBe</vt:lpstr>
      <vt:lpstr>Wahl und Auswahl</vt:lpstr>
      <vt:lpstr>„Leistungsfächer“ der Profile</vt:lpstr>
      <vt:lpstr>PowerPoint-Präsentation</vt:lpstr>
      <vt:lpstr>Unterrichtsorganisation </vt:lpstr>
      <vt:lpstr>English Enrichment (EE) – bili Profil – IB?</vt:lpstr>
      <vt:lpstr>Vorstellung der einzelnen Profile</vt:lpstr>
      <vt:lpstr>Spanien &amp; Lateinamerika - Assoziationen</vt:lpstr>
      <vt:lpstr>Spanisch als offizielle Amtssprache</vt:lpstr>
      <vt:lpstr>Spanisch als offizielle Amtssprache</vt:lpstr>
      <vt:lpstr>Spanisch als Weltsprache</vt:lpstr>
      <vt:lpstr>Spanisch – 3. Fremdsprache</vt:lpstr>
      <vt:lpstr>Allgemeine Ziele</vt:lpstr>
      <vt:lpstr>Gute Gründe für Spanisch</vt:lpstr>
      <vt:lpstr>Gute Gründe für Spanisch </vt:lpstr>
      <vt:lpstr>Gute Gründe für Spanisch </vt:lpstr>
      <vt:lpstr>Gute Gründe für Spanisch</vt:lpstr>
      <vt:lpstr>Schuleigenes Profil – Lernen durch Engagement (LdE)</vt:lpstr>
      <vt:lpstr>Schuleigenes Profil – Lernen durch Engagement (LdE)</vt:lpstr>
      <vt:lpstr>Definition „Lernen durch Engagement“</vt:lpstr>
      <vt:lpstr>Allgemeine Ziele des Profils</vt:lpstr>
      <vt:lpstr>Überblick Lernbereiche</vt:lpstr>
      <vt:lpstr>Lernen durch Engagement am BeBe – EIN Beispiel</vt:lpstr>
      <vt:lpstr>Praxisbeispiel am BeBe</vt:lpstr>
      <vt:lpstr>Inhalte Klassenstufe 8</vt:lpstr>
      <vt:lpstr>Inhalte Klassenstufe 9</vt:lpstr>
      <vt:lpstr>Inhalte Klassenstufe 10</vt:lpstr>
      <vt:lpstr>Bewertungen im Profil</vt:lpstr>
      <vt:lpstr>Vorteile des LdE-Profils</vt:lpstr>
      <vt:lpstr>Bilinguales Profil</vt:lpstr>
      <vt:lpstr>Inhalte – Klassenstufe 8</vt:lpstr>
      <vt:lpstr>1. LB – Präsentationstechniken</vt:lpstr>
      <vt:lpstr>Indien – ein Land mit vielen Gesichtern</vt:lpstr>
      <vt:lpstr>2. LB – Geschichte Indiens </vt:lpstr>
      <vt:lpstr>3. LB – Geografie Indiens</vt:lpstr>
      <vt:lpstr>Inhalte – Klassenstufe 9 </vt:lpstr>
      <vt:lpstr>Inhalte – Klassenstufe 9 </vt:lpstr>
      <vt:lpstr>Rahmenbedingungen</vt:lpstr>
      <vt:lpstr>Inhalte – Klassenstufe 10</vt:lpstr>
      <vt:lpstr>Inhalte – Klassenstufe 10</vt:lpstr>
      <vt:lpstr>Rahmenbedingungen – Klassenstufe 10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Elterninformation Schullaufbahnberatung Grundschulen</dc:title>
  <dc:creator>Beuchi`s</dc:creator>
  <cp:lastModifiedBy>Marcello Meschke</cp:lastModifiedBy>
  <cp:revision>771</cp:revision>
  <dcterms:created xsi:type="dcterms:W3CDTF">2014-01-20T17:29:35Z</dcterms:created>
  <dcterms:modified xsi:type="dcterms:W3CDTF">2024-01-18T17:36:03Z</dcterms:modified>
</cp:coreProperties>
</file>